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301" r:id="rId5"/>
    <p:sldId id="257" r:id="rId6"/>
    <p:sldId id="258" r:id="rId7"/>
    <p:sldId id="259" r:id="rId8"/>
    <p:sldId id="260" r:id="rId9"/>
    <p:sldId id="262" r:id="rId10"/>
    <p:sldId id="263" r:id="rId11"/>
    <p:sldId id="264" r:id="rId12"/>
    <p:sldId id="266" r:id="rId13"/>
    <p:sldId id="267" r:id="rId14"/>
    <p:sldId id="268" r:id="rId15"/>
    <p:sldId id="269" r:id="rId16"/>
    <p:sldId id="270" r:id="rId17"/>
    <p:sldId id="300" r:id="rId18"/>
    <p:sldId id="271" r:id="rId19"/>
    <p:sldId id="275" r:id="rId20"/>
    <p:sldId id="277" r:id="rId21"/>
    <p:sldId id="272" r:id="rId22"/>
    <p:sldId id="276" r:id="rId23"/>
    <p:sldId id="274" r:id="rId24"/>
    <p:sldId id="278" r:id="rId25"/>
    <p:sldId id="297" r:id="rId26"/>
    <p:sldId id="280" r:id="rId27"/>
    <p:sldId id="281" r:id="rId28"/>
    <p:sldId id="282" r:id="rId29"/>
    <p:sldId id="283" r:id="rId30"/>
    <p:sldId id="298" r:id="rId31"/>
    <p:sldId id="296" r:id="rId32"/>
    <p:sldId id="286" r:id="rId33"/>
    <p:sldId id="288" r:id="rId34"/>
    <p:sldId id="289" r:id="rId35"/>
    <p:sldId id="290" r:id="rId36"/>
    <p:sldId id="291" r:id="rId37"/>
    <p:sldId id="292" r:id="rId38"/>
    <p:sldId id="299" r:id="rId39"/>
    <p:sldId id="293"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8" d="100"/>
          <a:sy n="98" d="100"/>
        </p:scale>
        <p:origin x="102"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5084A0B6-7284-470D-8B96-E9D522F1C87B}" type="datetimeFigureOut">
              <a:rPr lang="en-US" smtClean="0"/>
              <a:t>5/29/2024</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6D53EB2C-485C-47EB-8B57-9B52582CFEAD}" type="slidenum">
              <a:rPr lang="en-US" smtClean="0"/>
              <a:t>‹#›</a:t>
            </a:fld>
            <a:endParaRPr lang="en-US"/>
          </a:p>
        </p:txBody>
      </p:sp>
    </p:spTree>
    <p:extLst>
      <p:ext uri="{BB962C8B-B14F-4D97-AF65-F5344CB8AC3E}">
        <p14:creationId xmlns:p14="http://schemas.microsoft.com/office/powerpoint/2010/main" val="8451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84A0B6-7284-470D-8B96-E9D522F1C87B}"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201730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084A0B6-7284-470D-8B96-E9D522F1C87B}"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2795808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084A0B6-7284-470D-8B96-E9D522F1C87B}"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252234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84A0B6-7284-470D-8B96-E9D522F1C87B}"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288191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084A0B6-7284-470D-8B96-E9D522F1C87B}"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2502468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084A0B6-7284-470D-8B96-E9D522F1C87B}"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425472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4A0B6-7284-470D-8B96-E9D522F1C87B}"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2128587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4A0B6-7284-470D-8B96-E9D522F1C87B}"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321728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4A0B6-7284-470D-8B96-E9D522F1C87B}"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160867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84A0B6-7284-470D-8B96-E9D522F1C87B}"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175609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84A0B6-7284-470D-8B96-E9D522F1C87B}"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406770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84A0B6-7284-470D-8B96-E9D522F1C87B}"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152188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84A0B6-7284-470D-8B96-E9D522F1C87B}"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149580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4A0B6-7284-470D-8B96-E9D522F1C87B}" type="datetimeFigureOut">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93211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84A0B6-7284-470D-8B96-E9D522F1C87B}"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81162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84A0B6-7284-470D-8B96-E9D522F1C87B}"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53EB2C-485C-47EB-8B57-9B52582CFEAD}" type="slidenum">
              <a:rPr lang="en-US" smtClean="0"/>
              <a:t>‹#›</a:t>
            </a:fld>
            <a:endParaRPr lang="en-US"/>
          </a:p>
        </p:txBody>
      </p:sp>
    </p:spTree>
    <p:extLst>
      <p:ext uri="{BB962C8B-B14F-4D97-AF65-F5344CB8AC3E}">
        <p14:creationId xmlns:p14="http://schemas.microsoft.com/office/powerpoint/2010/main" val="212673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084A0B6-7284-470D-8B96-E9D522F1C87B}" type="datetimeFigureOut">
              <a:rPr lang="en-US" smtClean="0"/>
              <a:t>5/29/2024</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53EB2C-485C-47EB-8B57-9B52582CFEAD}" type="slidenum">
              <a:rPr lang="en-US" smtClean="0"/>
              <a:t>‹#›</a:t>
            </a:fld>
            <a:endParaRPr lang="en-US"/>
          </a:p>
        </p:txBody>
      </p:sp>
    </p:spTree>
    <p:extLst>
      <p:ext uri="{BB962C8B-B14F-4D97-AF65-F5344CB8AC3E}">
        <p14:creationId xmlns:p14="http://schemas.microsoft.com/office/powerpoint/2010/main" val="37258592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workstudy@commonwealthu.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EC6C-2A6C-4158-B51C-1674665039EF}"/>
              </a:ext>
            </a:extLst>
          </p:cNvPr>
          <p:cNvSpPr>
            <a:spLocks noGrp="1"/>
          </p:cNvSpPr>
          <p:nvPr>
            <p:ph type="ctrTitle"/>
          </p:nvPr>
        </p:nvSpPr>
        <p:spPr>
          <a:xfrm>
            <a:off x="1595336" y="4091912"/>
            <a:ext cx="8784077" cy="950448"/>
          </a:xfrm>
        </p:spPr>
        <p:txBody>
          <a:bodyPr/>
          <a:lstStyle/>
          <a:p>
            <a:pPr algn="ctr"/>
            <a:r>
              <a:rPr lang="en-US" sz="5000" dirty="0">
                <a:latin typeface="Cambria" panose="02040503050406030204" pitchFamily="18" charset="0"/>
                <a:ea typeface="Cambria" panose="02040503050406030204" pitchFamily="18" charset="0"/>
              </a:rPr>
              <a:t>STUDENT EMPLOYEE      </a:t>
            </a:r>
            <a:br>
              <a:rPr lang="en-US" sz="5000" dirty="0">
                <a:latin typeface="Cambria" panose="02040503050406030204" pitchFamily="18" charset="0"/>
                <a:ea typeface="Cambria" panose="02040503050406030204" pitchFamily="18" charset="0"/>
              </a:rPr>
            </a:br>
            <a:r>
              <a:rPr lang="en-US" sz="5000" dirty="0">
                <a:latin typeface="Cambria" panose="02040503050406030204" pitchFamily="18" charset="0"/>
                <a:ea typeface="Cambria" panose="02040503050406030204" pitchFamily="18" charset="0"/>
              </a:rPr>
              <a:t>JOBX TRAINING</a:t>
            </a:r>
          </a:p>
        </p:txBody>
      </p:sp>
      <p:pic>
        <p:nvPicPr>
          <p:cNvPr id="3" name="Picture 2" descr="A close-up of a logo&#10;&#10;Description automatically generated">
            <a:extLst>
              <a:ext uri="{FF2B5EF4-FFF2-40B4-BE49-F238E27FC236}">
                <a16:creationId xmlns:a16="http://schemas.microsoft.com/office/drawing/2014/main" id="{41D482B4-DB0D-4812-A735-DF53F70E8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308" y="884070"/>
            <a:ext cx="6997383" cy="2449084"/>
          </a:xfrm>
          <a:prstGeom prst="rect">
            <a:avLst/>
          </a:prstGeom>
        </p:spPr>
      </p:pic>
    </p:spTree>
    <p:extLst>
      <p:ext uri="{BB962C8B-B14F-4D97-AF65-F5344CB8AC3E}">
        <p14:creationId xmlns:p14="http://schemas.microsoft.com/office/powerpoint/2010/main" val="234608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C75CF8-6E0A-4085-9C76-C3E27C7E548F}"/>
              </a:ext>
            </a:extLst>
          </p:cNvPr>
          <p:cNvSpPr txBox="1"/>
          <p:nvPr/>
        </p:nvSpPr>
        <p:spPr>
          <a:xfrm>
            <a:off x="292100" y="2422524"/>
            <a:ext cx="6477001"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You may create multiple subscriptions and name them as desired for each Job Type (On-Campus FWS, On-Campus Scholarship Hours) supported by </a:t>
            </a:r>
            <a:r>
              <a:rPr lang="en-US" dirty="0" err="1">
                <a:latin typeface="Cambria" panose="02040503050406030204" pitchFamily="18" charset="0"/>
                <a:ea typeface="Cambria" panose="02040503050406030204" pitchFamily="18" charset="0"/>
              </a:rPr>
              <a:t>JobX</a:t>
            </a:r>
            <a:endParaRPr lang="en-US" dirty="0">
              <a:latin typeface="Cambria" panose="02040503050406030204" pitchFamily="18" charset="0"/>
              <a:ea typeface="Cambria" panose="02040503050406030204" pitchFamily="18" charset="0"/>
            </a:endParaRPr>
          </a:p>
          <a:p>
            <a:pPr marL="742950" lvl="1"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For Example: You can create a Summer Subscription that has different attributes than your Academic Year Subscription</a:t>
            </a:r>
          </a:p>
        </p:txBody>
      </p:sp>
      <p:pic>
        <p:nvPicPr>
          <p:cNvPr id="3074" name="Picture 2">
            <a:extLst>
              <a:ext uri="{FF2B5EF4-FFF2-40B4-BE49-F238E27FC236}">
                <a16:creationId xmlns:a16="http://schemas.microsoft.com/office/drawing/2014/main" id="{942F5977-85ED-4367-90C6-C58F22D8F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226" y="2871605"/>
            <a:ext cx="5188474" cy="32610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8B7C1E-A856-4E1C-AEE3-FF12800802BC}"/>
              </a:ext>
            </a:extLst>
          </p:cNvPr>
          <p:cNvSpPr txBox="1"/>
          <p:nvPr/>
        </p:nvSpPr>
        <p:spPr>
          <a:xfrm>
            <a:off x="292100" y="4101349"/>
            <a:ext cx="6311901"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For each subscription, you may set criteria</a:t>
            </a:r>
          </a:p>
          <a:p>
            <a:pPr marL="742950" lvl="1"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Desired Departments (</a:t>
            </a:r>
            <a:r>
              <a:rPr lang="en-US" dirty="0" err="1">
                <a:latin typeface="Cambria" panose="02040503050406030204" pitchFamily="18" charset="0"/>
                <a:ea typeface="Cambria" panose="02040503050406030204" pitchFamily="18" charset="0"/>
              </a:rPr>
              <a:t>JobX</a:t>
            </a:r>
            <a:r>
              <a:rPr lang="en-US" dirty="0">
                <a:latin typeface="Cambria" panose="02040503050406030204" pitchFamily="18" charset="0"/>
                <a:ea typeface="Cambria" panose="02040503050406030204" pitchFamily="18" charset="0"/>
              </a:rPr>
              <a:t> Employers) you wish to work (e.g. Biology &amp; English)</a:t>
            </a:r>
          </a:p>
          <a:p>
            <a:pPr marL="742950" lvl="1"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Desired Job Categories you’re interested in (e.g. Tutoring, Clerical, etc.)</a:t>
            </a:r>
          </a:p>
          <a:p>
            <a:pPr marL="742950" lvl="1"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Desired Time Frames you’re interested in working (e.g. Summer Only, Academic Year, etc.)</a:t>
            </a:r>
          </a:p>
        </p:txBody>
      </p:sp>
      <p:sp>
        <p:nvSpPr>
          <p:cNvPr id="6" name="Rectangle 5">
            <a:extLst>
              <a:ext uri="{FF2B5EF4-FFF2-40B4-BE49-F238E27FC236}">
                <a16:creationId xmlns:a16="http://schemas.microsoft.com/office/drawing/2014/main" id="{F59A9AA8-331D-4C96-B263-67F67A842539}"/>
              </a:ext>
            </a:extLst>
          </p:cNvPr>
          <p:cNvSpPr/>
          <p:nvPr/>
        </p:nvSpPr>
        <p:spPr>
          <a:xfrm>
            <a:off x="745828" y="725326"/>
            <a:ext cx="8855373" cy="553998"/>
          </a:xfrm>
          <a:prstGeom prst="rect">
            <a:avLst/>
          </a:prstGeom>
        </p:spPr>
        <p:txBody>
          <a:bodyPr wrap="square">
            <a:spAutoFit/>
          </a:bodyPr>
          <a:lstStyle/>
          <a:p>
            <a:r>
              <a:rPr lang="en-US" sz="3000" dirty="0">
                <a:solidFill>
                  <a:schemeClr val="bg1"/>
                </a:solidFill>
                <a:latin typeface="Cambria" panose="02040503050406030204" pitchFamily="18" charset="0"/>
                <a:ea typeface="Cambria" panose="02040503050406030204" pitchFamily="18" charset="0"/>
              </a:rPr>
              <a:t>CONFIRGURE  YOUR JOBMAIL SUBSCRIPTION</a:t>
            </a:r>
            <a:endParaRPr lang="en-US" sz="30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351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2C2A0AA-456D-4CFD-AD90-299E2E92B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35" y="2616200"/>
            <a:ext cx="5599065" cy="3771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529B08-CA91-402B-9DFF-203D94323F67}"/>
              </a:ext>
            </a:extLst>
          </p:cNvPr>
          <p:cNvSpPr txBox="1"/>
          <p:nvPr/>
        </p:nvSpPr>
        <p:spPr>
          <a:xfrm>
            <a:off x="6731000" y="3486487"/>
            <a:ext cx="4964065"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Click ‘Add New </a:t>
            </a:r>
            <a:r>
              <a:rPr lang="en-US" dirty="0" err="1">
                <a:latin typeface="Cambria" panose="02040503050406030204" pitchFamily="18" charset="0"/>
                <a:ea typeface="Cambria" panose="02040503050406030204" pitchFamily="18" charset="0"/>
              </a:rPr>
              <a:t>JobMail</a:t>
            </a:r>
            <a:r>
              <a:rPr lang="en-US" dirty="0">
                <a:latin typeface="Cambria" panose="02040503050406030204" pitchFamily="18" charset="0"/>
                <a:ea typeface="Cambria" panose="02040503050406030204" pitchFamily="18" charset="0"/>
              </a:rPr>
              <a:t> Subscription’ button to start the setup process to creating a </a:t>
            </a:r>
            <a:r>
              <a:rPr lang="en-US" dirty="0" err="1">
                <a:latin typeface="Cambria" panose="02040503050406030204" pitchFamily="18" charset="0"/>
                <a:ea typeface="Cambria" panose="02040503050406030204" pitchFamily="18" charset="0"/>
              </a:rPr>
              <a:t>JobMail</a:t>
            </a:r>
            <a:r>
              <a:rPr lang="en-US" dirty="0">
                <a:latin typeface="Cambria" panose="02040503050406030204" pitchFamily="18" charset="0"/>
                <a:ea typeface="Cambria" panose="02040503050406030204" pitchFamily="18" charset="0"/>
              </a:rPr>
              <a:t> subscription. </a:t>
            </a: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When the subscription name window pops up, update to your desired name.</a:t>
            </a: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If you need to edit the </a:t>
            </a:r>
            <a:r>
              <a:rPr lang="en-US" dirty="0" err="1">
                <a:latin typeface="Cambria" panose="02040503050406030204" pitchFamily="18" charset="0"/>
                <a:ea typeface="Cambria" panose="02040503050406030204" pitchFamily="18" charset="0"/>
              </a:rPr>
              <a:t>subcription</a:t>
            </a:r>
            <a:r>
              <a:rPr lang="en-US" dirty="0">
                <a:latin typeface="Cambria" panose="02040503050406030204" pitchFamily="18" charset="0"/>
                <a:ea typeface="Cambria" panose="02040503050406030204" pitchFamily="18" charset="0"/>
              </a:rPr>
              <a:t> name, click the ‘Edit Subscription’ button. </a:t>
            </a:r>
          </a:p>
        </p:txBody>
      </p:sp>
      <p:sp>
        <p:nvSpPr>
          <p:cNvPr id="4" name="Rectangle 3">
            <a:extLst>
              <a:ext uri="{FF2B5EF4-FFF2-40B4-BE49-F238E27FC236}">
                <a16:creationId xmlns:a16="http://schemas.microsoft.com/office/drawing/2014/main" id="{F1697E61-3BC2-42EF-9558-A754B8DD866C}"/>
              </a:ext>
            </a:extLst>
          </p:cNvPr>
          <p:cNvSpPr/>
          <p:nvPr/>
        </p:nvSpPr>
        <p:spPr>
          <a:xfrm>
            <a:off x="806801" y="977789"/>
            <a:ext cx="8981433" cy="630942"/>
          </a:xfrm>
          <a:prstGeom prst="rect">
            <a:avLst/>
          </a:prstGeom>
        </p:spPr>
        <p:txBody>
          <a:bodyPr wrap="none">
            <a:spAutoFit/>
          </a:bodyPr>
          <a:lstStyle/>
          <a:p>
            <a:r>
              <a:rPr lang="en-US" sz="3500" dirty="0">
                <a:solidFill>
                  <a:schemeClr val="bg1"/>
                </a:solidFill>
                <a:latin typeface="Cambria" panose="02040503050406030204" pitchFamily="18" charset="0"/>
                <a:ea typeface="Cambria" panose="02040503050406030204" pitchFamily="18" charset="0"/>
              </a:rPr>
              <a:t>CONFIRGURE  YOUR JOBMAIL SUBSCRIPTION</a:t>
            </a:r>
            <a:endParaRPr lang="en-US" sz="35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2177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76FC6A5-935D-4E71-AFB5-6E8759E24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8" y="2719388"/>
            <a:ext cx="4995862" cy="38211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5AAD33B-3E2F-4505-9A28-C9366545C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524" y="2719388"/>
            <a:ext cx="4714875" cy="29829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674285-CC7F-471E-B5FD-E1B4519C60AF}"/>
              </a:ext>
            </a:extLst>
          </p:cNvPr>
          <p:cNvSpPr txBox="1"/>
          <p:nvPr/>
        </p:nvSpPr>
        <p:spPr>
          <a:xfrm>
            <a:off x="6232524" y="5809257"/>
            <a:ext cx="460057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Click ‘Add all Options’ or ‘Add’ next to each item you wish to add to your </a:t>
            </a:r>
            <a:r>
              <a:rPr lang="en-US" dirty="0" err="1">
                <a:latin typeface="Cambria" panose="02040503050406030204" pitchFamily="18" charset="0"/>
                <a:ea typeface="Cambria" panose="02040503050406030204" pitchFamily="18" charset="0"/>
              </a:rPr>
              <a:t>JobMail</a:t>
            </a:r>
            <a:r>
              <a:rPr lang="en-US" dirty="0">
                <a:latin typeface="Cambria" panose="02040503050406030204" pitchFamily="18" charset="0"/>
                <a:ea typeface="Cambria" panose="02040503050406030204" pitchFamily="18" charset="0"/>
              </a:rPr>
              <a:t> subscription. </a:t>
            </a:r>
          </a:p>
        </p:txBody>
      </p:sp>
      <p:sp>
        <p:nvSpPr>
          <p:cNvPr id="4" name="Rectangle 3">
            <a:extLst>
              <a:ext uri="{FF2B5EF4-FFF2-40B4-BE49-F238E27FC236}">
                <a16:creationId xmlns:a16="http://schemas.microsoft.com/office/drawing/2014/main" id="{D51D99DA-5F35-42DD-A465-EC75AB9830F4}"/>
              </a:ext>
            </a:extLst>
          </p:cNvPr>
          <p:cNvSpPr/>
          <p:nvPr/>
        </p:nvSpPr>
        <p:spPr>
          <a:xfrm>
            <a:off x="787346" y="946779"/>
            <a:ext cx="8981433" cy="630942"/>
          </a:xfrm>
          <a:prstGeom prst="rect">
            <a:avLst/>
          </a:prstGeom>
        </p:spPr>
        <p:txBody>
          <a:bodyPr wrap="none">
            <a:spAutoFit/>
          </a:bodyPr>
          <a:lstStyle/>
          <a:p>
            <a:r>
              <a:rPr lang="en-US" sz="3500" dirty="0">
                <a:solidFill>
                  <a:schemeClr val="bg1"/>
                </a:solidFill>
                <a:latin typeface="Cambria" panose="02040503050406030204" pitchFamily="18" charset="0"/>
                <a:ea typeface="Cambria" panose="02040503050406030204" pitchFamily="18" charset="0"/>
              </a:rPr>
              <a:t>CONFIRGURE  YOUR JOBMAIL SUBSCRIPTION</a:t>
            </a:r>
            <a:endParaRPr lang="en-US" sz="35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652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105C-6775-4BA9-A8C5-C80088FFEE42}"/>
              </a:ext>
            </a:extLst>
          </p:cNvPr>
          <p:cNvSpPr>
            <a:spLocks noGrp="1"/>
          </p:cNvSpPr>
          <p:nvPr>
            <p:ph type="title"/>
          </p:nvPr>
        </p:nvSpPr>
        <p:spPr>
          <a:xfrm>
            <a:off x="785302" y="840916"/>
            <a:ext cx="8761413" cy="728480"/>
          </a:xfrm>
        </p:spPr>
        <p:txBody>
          <a:bodyPr/>
          <a:lstStyle/>
          <a:p>
            <a:r>
              <a:rPr lang="en-US" sz="3400">
                <a:solidFill>
                  <a:schemeClr val="bg1"/>
                </a:solidFill>
                <a:latin typeface="Cambria" panose="02040503050406030204" pitchFamily="18" charset="0"/>
                <a:ea typeface="Cambria" panose="02040503050406030204" pitchFamily="18" charset="0"/>
              </a:rPr>
              <a:t>CONFIRGURE  YOUR JOBMAIL SUBSCRIPTION</a:t>
            </a:r>
            <a:endParaRPr lang="en-US" sz="34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pic>
        <p:nvPicPr>
          <p:cNvPr id="6146" name="Picture 2">
            <a:extLst>
              <a:ext uri="{FF2B5EF4-FFF2-40B4-BE49-F238E27FC236}">
                <a16:creationId xmlns:a16="http://schemas.microsoft.com/office/drawing/2014/main" id="{C3528039-C4FA-4B17-B651-71EF8DB07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634" y="3020830"/>
            <a:ext cx="4313237" cy="2889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FE8C82BC-81DD-49FB-AADA-6E71A4BB0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133" y="3011415"/>
            <a:ext cx="3820367" cy="28986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20E818-7778-4162-9CC3-9C0E40443A2A}"/>
              </a:ext>
            </a:extLst>
          </p:cNvPr>
          <p:cNvSpPr txBox="1"/>
          <p:nvPr/>
        </p:nvSpPr>
        <p:spPr>
          <a:xfrm>
            <a:off x="190500" y="2752587"/>
            <a:ext cx="3289206"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Your selection(s) will appear in the top under ‘Selected Items’. </a:t>
            </a: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When you’re finished adding search criteria, click ‘Save’. </a:t>
            </a: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Repeat this step for each Job Type and Criterion (Department/Employer, Category, and Time Frame).</a:t>
            </a: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You may return to this screen anytime to modify your subscription. </a:t>
            </a:r>
          </a:p>
        </p:txBody>
      </p:sp>
    </p:spTree>
    <p:extLst>
      <p:ext uri="{BB962C8B-B14F-4D97-AF65-F5344CB8AC3E}">
        <p14:creationId xmlns:p14="http://schemas.microsoft.com/office/powerpoint/2010/main" val="1022426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EC6C-2A6C-4158-B51C-1674665039EF}"/>
              </a:ext>
            </a:extLst>
          </p:cNvPr>
          <p:cNvSpPr>
            <a:spLocks noGrp="1"/>
          </p:cNvSpPr>
          <p:nvPr>
            <p:ph type="ctrTitle"/>
          </p:nvPr>
        </p:nvSpPr>
        <p:spPr>
          <a:xfrm>
            <a:off x="3100493" y="2953776"/>
            <a:ext cx="5991014" cy="950448"/>
          </a:xfrm>
        </p:spPr>
        <p:txBody>
          <a:bodyPr/>
          <a:lstStyle/>
          <a:p>
            <a:r>
              <a:rPr lang="en-US" dirty="0">
                <a:latin typeface="Cambria" panose="02040503050406030204" pitchFamily="18" charset="0"/>
                <a:ea typeface="Cambria" panose="02040503050406030204" pitchFamily="18" charset="0"/>
              </a:rPr>
              <a:t>Find a Job…</a:t>
            </a:r>
          </a:p>
        </p:txBody>
      </p:sp>
    </p:spTree>
    <p:extLst>
      <p:ext uri="{BB962C8B-B14F-4D97-AF65-F5344CB8AC3E}">
        <p14:creationId xmlns:p14="http://schemas.microsoft.com/office/powerpoint/2010/main" val="249149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DF5C2D91-085B-423C-A663-0D791BAF6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2552700"/>
            <a:ext cx="7439025" cy="391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60B48E-79DF-4316-80E8-0254810A5C78}"/>
              </a:ext>
            </a:extLst>
          </p:cNvPr>
          <p:cNvSpPr txBox="1"/>
          <p:nvPr/>
        </p:nvSpPr>
        <p:spPr>
          <a:xfrm>
            <a:off x="8013700" y="2647950"/>
            <a:ext cx="3606800" cy="2308324"/>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Click the ‘Find a Job’ function from the Employees Menu.</a:t>
            </a: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Select a specific pre-defined ‘Quick Search’ you would like to utilize to find a job. </a:t>
            </a: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Otherwise, to define your own custom job search filters click ‘Advanced Search’. </a:t>
            </a:r>
          </a:p>
        </p:txBody>
      </p:sp>
      <p:sp>
        <p:nvSpPr>
          <p:cNvPr id="2" name="Rectangle 1">
            <a:extLst>
              <a:ext uri="{FF2B5EF4-FFF2-40B4-BE49-F238E27FC236}">
                <a16:creationId xmlns:a16="http://schemas.microsoft.com/office/drawing/2014/main" id="{FB804B63-DB4B-4CD2-85A0-F0EA5789C6C1}"/>
              </a:ext>
            </a:extLst>
          </p:cNvPr>
          <p:cNvSpPr/>
          <p:nvPr/>
        </p:nvSpPr>
        <p:spPr>
          <a:xfrm>
            <a:off x="1079177" y="822145"/>
            <a:ext cx="4735912" cy="923330"/>
          </a:xfrm>
          <a:prstGeom prst="rect">
            <a:avLst/>
          </a:prstGeom>
        </p:spPr>
        <p:txBody>
          <a:bodyPr wrap="none">
            <a:spAutoFit/>
          </a:bodyPr>
          <a:lstStyle/>
          <a:p>
            <a:r>
              <a:rPr lang="en-US" sz="5400" dirty="0">
                <a:solidFill>
                  <a:schemeClr val="bg1"/>
                </a:solidFill>
                <a:latin typeface="Cambria" panose="02040503050406030204" pitchFamily="18" charset="0"/>
                <a:ea typeface="Cambria" panose="02040503050406030204" pitchFamily="18" charset="0"/>
              </a:rPr>
              <a:t>QUICK SEARCH</a:t>
            </a:r>
            <a:endParaRPr lang="en-US" sz="54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59331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8444AC-0417-4724-A2CD-29F565798B1B}"/>
              </a:ext>
            </a:extLst>
          </p:cNvPr>
          <p:cNvSpPr>
            <a:spLocks noGrp="1"/>
          </p:cNvSpPr>
          <p:nvPr>
            <p:ph type="body" sz="half" idx="2"/>
          </p:nvPr>
        </p:nvSpPr>
        <p:spPr>
          <a:xfrm>
            <a:off x="1154955" y="1850886"/>
            <a:ext cx="3859212" cy="1371600"/>
          </a:xfrm>
        </p:spPr>
        <p:txBody>
          <a:bodyPr>
            <a:noAutofit/>
          </a:bodyPr>
          <a:lstStyle/>
          <a:p>
            <a:pPr marL="285750" indent="-285750">
              <a:buFont typeface="Wingdings" panose="05000000000000000000" pitchFamily="2" charset="2"/>
              <a:buChar char="Ø"/>
            </a:pPr>
            <a:r>
              <a:rPr lang="en-US" sz="1600" dirty="0">
                <a:solidFill>
                  <a:schemeClr val="bg1"/>
                </a:solidFill>
                <a:latin typeface="Cambria" panose="02040503050406030204" pitchFamily="18" charset="0"/>
                <a:ea typeface="Cambria" panose="02040503050406030204" pitchFamily="18" charset="0"/>
              </a:rPr>
              <a:t>Click the ‘Advanced Search’ button to define your own job criteria you wish to search.</a:t>
            </a:r>
          </a:p>
          <a:p>
            <a:pPr marL="285750" indent="-285750">
              <a:buFont typeface="Wingdings" panose="05000000000000000000" pitchFamily="2" charset="2"/>
              <a:buChar char="Ø"/>
            </a:pPr>
            <a:r>
              <a:rPr lang="en-US" sz="1600" dirty="0">
                <a:solidFill>
                  <a:schemeClr val="bg1"/>
                </a:solidFill>
                <a:latin typeface="Cambria" panose="02040503050406030204" pitchFamily="18" charset="0"/>
                <a:ea typeface="Cambria" panose="02040503050406030204" pitchFamily="18" charset="0"/>
              </a:rPr>
              <a:t>Advanced Search enables you to search for jobs by the following:</a:t>
            </a:r>
          </a:p>
          <a:p>
            <a:pPr marL="742950" lvl="1" indent="-285750">
              <a:buFont typeface="Wingdings" panose="05000000000000000000" pitchFamily="2" charset="2"/>
              <a:buChar char="Ø"/>
            </a:pPr>
            <a:r>
              <a:rPr lang="en-US" sz="1600" dirty="0">
                <a:solidFill>
                  <a:schemeClr val="bg1"/>
                </a:solidFill>
                <a:latin typeface="Cambria" panose="02040503050406030204" pitchFamily="18" charset="0"/>
                <a:ea typeface="Cambria" panose="02040503050406030204" pitchFamily="18" charset="0"/>
              </a:rPr>
              <a:t>Search by Job Type Population (On-Campus FWS, Off-Campus FWS Jobs, etc.)</a:t>
            </a:r>
          </a:p>
          <a:p>
            <a:pPr marL="742950" lvl="1" indent="-285750">
              <a:buFont typeface="Wingdings" panose="05000000000000000000" pitchFamily="2" charset="2"/>
              <a:buChar char="Ø"/>
            </a:pPr>
            <a:r>
              <a:rPr lang="en-US" sz="1600" dirty="0">
                <a:solidFill>
                  <a:schemeClr val="bg1"/>
                </a:solidFill>
                <a:latin typeface="Cambria" panose="02040503050406030204" pitchFamily="18" charset="0"/>
                <a:ea typeface="Cambria" panose="02040503050406030204" pitchFamily="18" charset="0"/>
              </a:rPr>
              <a:t>Keyword(s) Search</a:t>
            </a:r>
          </a:p>
          <a:p>
            <a:pPr marL="742950" lvl="1" indent="-285750">
              <a:buFont typeface="Wingdings" panose="05000000000000000000" pitchFamily="2" charset="2"/>
              <a:buChar char="Ø"/>
            </a:pPr>
            <a:r>
              <a:rPr lang="en-US" sz="1600" dirty="0">
                <a:solidFill>
                  <a:schemeClr val="bg1"/>
                </a:solidFill>
                <a:latin typeface="Cambria" panose="02040503050406030204" pitchFamily="18" charset="0"/>
                <a:ea typeface="Cambria" panose="02040503050406030204" pitchFamily="18" charset="0"/>
              </a:rPr>
              <a:t>Job Category, Employers/Department, Time Frame, Wage, and hours per Week. </a:t>
            </a:r>
          </a:p>
        </p:txBody>
      </p:sp>
      <p:sp>
        <p:nvSpPr>
          <p:cNvPr id="5" name="Rectangle 4">
            <a:extLst>
              <a:ext uri="{FF2B5EF4-FFF2-40B4-BE49-F238E27FC236}">
                <a16:creationId xmlns:a16="http://schemas.microsoft.com/office/drawing/2014/main" id="{AE58D3A6-BB41-48EA-AA0C-CC8C89B3FB8C}"/>
              </a:ext>
            </a:extLst>
          </p:cNvPr>
          <p:cNvSpPr/>
          <p:nvPr/>
        </p:nvSpPr>
        <p:spPr>
          <a:xfrm>
            <a:off x="620000" y="1143000"/>
            <a:ext cx="4929122" cy="707886"/>
          </a:xfrm>
          <a:prstGeom prst="rect">
            <a:avLst/>
          </a:prstGeom>
          <a:noFill/>
        </p:spPr>
        <p:txBody>
          <a:bodyPr wrap="squar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panose="02040503050406030204" pitchFamily="18" charset="0"/>
                <a:ea typeface="Cambria" panose="02040503050406030204" pitchFamily="18" charset="0"/>
              </a:rPr>
              <a:t>Advanced Search: </a:t>
            </a:r>
          </a:p>
        </p:txBody>
      </p:sp>
      <p:pic>
        <p:nvPicPr>
          <p:cNvPr id="8194" name="Picture 2">
            <a:extLst>
              <a:ext uri="{FF2B5EF4-FFF2-40B4-BE49-F238E27FC236}">
                <a16:creationId xmlns:a16="http://schemas.microsoft.com/office/drawing/2014/main" id="{CEC93D6D-307B-465D-8137-FD5B1D949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745" y="1257300"/>
            <a:ext cx="4320300" cy="5319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EC6C-2A6C-4158-B51C-1674665039EF}"/>
              </a:ext>
            </a:extLst>
          </p:cNvPr>
          <p:cNvSpPr>
            <a:spLocks noGrp="1"/>
          </p:cNvSpPr>
          <p:nvPr>
            <p:ph type="ctrTitle"/>
          </p:nvPr>
        </p:nvSpPr>
        <p:spPr>
          <a:xfrm>
            <a:off x="3100493" y="2953776"/>
            <a:ext cx="5991014" cy="950448"/>
          </a:xfrm>
        </p:spPr>
        <p:txBody>
          <a:bodyPr/>
          <a:lstStyle/>
          <a:p>
            <a:r>
              <a:rPr lang="en-US" dirty="0">
                <a:latin typeface="Cambria" panose="02040503050406030204" pitchFamily="18" charset="0"/>
                <a:ea typeface="Cambria" panose="02040503050406030204" pitchFamily="18" charset="0"/>
              </a:rPr>
              <a:t>Apply for a Job…</a:t>
            </a:r>
          </a:p>
        </p:txBody>
      </p:sp>
    </p:spTree>
    <p:extLst>
      <p:ext uri="{BB962C8B-B14F-4D97-AF65-F5344CB8AC3E}">
        <p14:creationId xmlns:p14="http://schemas.microsoft.com/office/powerpoint/2010/main" val="783366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1EE281-7670-42B0-970A-1FB54E140B0C}"/>
              </a:ext>
            </a:extLst>
          </p:cNvPr>
          <p:cNvSpPr txBox="1"/>
          <p:nvPr/>
        </p:nvSpPr>
        <p:spPr>
          <a:xfrm>
            <a:off x="7353300" y="2336800"/>
            <a:ext cx="4521200" cy="3416320"/>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In order to view available job listings, you may be required to review and agree to one or more disclaimer statements.</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disclaimer statement will be presented for all Job Types you selected. </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After you’ve successfully reviewed the applicable disclaimer statement(s), you will be required to click the ‘I agree’ button(s) before any available jobs of that Job Type population will be presented. </a:t>
            </a:r>
          </a:p>
        </p:txBody>
      </p:sp>
      <p:pic>
        <p:nvPicPr>
          <p:cNvPr id="9218" name="Picture 2">
            <a:extLst>
              <a:ext uri="{FF2B5EF4-FFF2-40B4-BE49-F238E27FC236}">
                <a16:creationId xmlns:a16="http://schemas.microsoft.com/office/drawing/2014/main" id="{AD3EB55A-1455-4B3A-87F2-94BE2BF00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5" y="2425700"/>
            <a:ext cx="4810125" cy="424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62DA482-7958-487E-9E7A-32B5E7F27ADE}"/>
              </a:ext>
            </a:extLst>
          </p:cNvPr>
          <p:cNvSpPr/>
          <p:nvPr/>
        </p:nvSpPr>
        <p:spPr>
          <a:xfrm>
            <a:off x="806801" y="703013"/>
            <a:ext cx="8307467" cy="923330"/>
          </a:xfrm>
          <a:prstGeom prst="rect">
            <a:avLst/>
          </a:prstGeom>
        </p:spPr>
        <p:txBody>
          <a:bodyPr wrap="none">
            <a:spAutoFit/>
          </a:bodyPr>
          <a:lstStyle/>
          <a:p>
            <a:r>
              <a:rPr lang="en-US" sz="5400" dirty="0">
                <a:solidFill>
                  <a:schemeClr val="bg1"/>
                </a:solidFill>
                <a:latin typeface="Cambria" panose="02040503050406030204" pitchFamily="18" charset="0"/>
                <a:ea typeface="Cambria" panose="02040503050406030204" pitchFamily="18" charset="0"/>
              </a:rPr>
              <a:t>DISCLAIMER STATEMENTS</a:t>
            </a:r>
            <a:r>
              <a:rPr lang="en-US" dirty="0">
                <a:solidFill>
                  <a:schemeClr val="bg1"/>
                </a:solidFill>
                <a:latin typeface="Cambria" panose="02040503050406030204" pitchFamily="18" charset="0"/>
                <a:ea typeface="Cambria" panose="02040503050406030204" pitchFamily="18" charset="0"/>
              </a:rPr>
              <a:t>:</a:t>
            </a:r>
            <a:endParaRPr lang="en-US"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79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134AD4-EBDA-4415-B0A7-24C6E39D592B}"/>
              </a:ext>
            </a:extLst>
          </p:cNvPr>
          <p:cNvSpPr txBox="1"/>
          <p:nvPr/>
        </p:nvSpPr>
        <p:spPr>
          <a:xfrm>
            <a:off x="754821" y="2910312"/>
            <a:ext cx="4533900" cy="3477875"/>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Click the box next to the jobs you wish to submit an application. </a:t>
            </a: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Then, click the ‘Apply for Selected Jobs’ button. You can apply to multiple positions at the same time!</a:t>
            </a:r>
          </a:p>
          <a:p>
            <a:endParaRPr lang="en-US" sz="2000" dirty="0">
              <a:latin typeface="Cambria" panose="02040503050406030204" pitchFamily="18" charset="0"/>
              <a:ea typeface="Cambria" panose="02040503050406030204" pitchFamily="18" charset="0"/>
            </a:endParaRPr>
          </a:p>
          <a:p>
            <a:r>
              <a:rPr lang="en-US" sz="2000" b="1" dirty="0">
                <a:latin typeface="Cambria" panose="02040503050406030204" pitchFamily="18" charset="0"/>
                <a:ea typeface="Cambria" panose="02040503050406030204" pitchFamily="18" charset="0"/>
              </a:rPr>
              <a:t>Please Note:  </a:t>
            </a:r>
            <a:r>
              <a:rPr lang="en-US" sz="2000" dirty="0">
                <a:latin typeface="Cambria" panose="02040503050406030204" pitchFamily="18" charset="0"/>
                <a:ea typeface="Cambria" panose="02040503050406030204" pitchFamily="18" charset="0"/>
              </a:rPr>
              <a:t>School logos are added for your convenience to help you apply for positions located on your home campus.</a:t>
            </a:r>
          </a:p>
        </p:txBody>
      </p:sp>
      <p:pic>
        <p:nvPicPr>
          <p:cNvPr id="2" name="Picture 1">
            <a:extLst>
              <a:ext uri="{FF2B5EF4-FFF2-40B4-BE49-F238E27FC236}">
                <a16:creationId xmlns:a16="http://schemas.microsoft.com/office/drawing/2014/main" id="{8C915CA3-C9B2-45AB-9387-F9FFE04A86F7}"/>
              </a:ext>
            </a:extLst>
          </p:cNvPr>
          <p:cNvPicPr>
            <a:picLocks noChangeAspect="1"/>
          </p:cNvPicPr>
          <p:nvPr/>
        </p:nvPicPr>
        <p:blipFill>
          <a:blip r:embed="rId2"/>
          <a:stretch>
            <a:fillRect/>
          </a:stretch>
        </p:blipFill>
        <p:spPr>
          <a:xfrm>
            <a:off x="5535660" y="2831211"/>
            <a:ext cx="6150204" cy="3284363"/>
          </a:xfrm>
          <a:prstGeom prst="rect">
            <a:avLst/>
          </a:prstGeom>
        </p:spPr>
      </p:pic>
      <p:sp>
        <p:nvSpPr>
          <p:cNvPr id="5" name="Rectangle 4">
            <a:extLst>
              <a:ext uri="{FF2B5EF4-FFF2-40B4-BE49-F238E27FC236}">
                <a16:creationId xmlns:a16="http://schemas.microsoft.com/office/drawing/2014/main" id="{FAD3B1A3-81F6-4DAA-8CB1-C74806B81655}"/>
              </a:ext>
            </a:extLst>
          </p:cNvPr>
          <p:cNvSpPr/>
          <p:nvPr/>
        </p:nvSpPr>
        <p:spPr>
          <a:xfrm>
            <a:off x="842370" y="968062"/>
            <a:ext cx="8261942" cy="707886"/>
          </a:xfrm>
          <a:prstGeom prst="rect">
            <a:avLst/>
          </a:prstGeom>
        </p:spPr>
        <p:txBody>
          <a:bodyPr wrap="none">
            <a:spAutoFit/>
          </a:bodyPr>
          <a:lstStyle/>
          <a:p>
            <a:r>
              <a:rPr lang="en-US" sz="4000" dirty="0">
                <a:solidFill>
                  <a:schemeClr val="bg1"/>
                </a:solidFill>
                <a:latin typeface="Cambria" panose="02040503050406030204" pitchFamily="18" charset="0"/>
                <a:ea typeface="Cambria" panose="02040503050406030204" pitchFamily="18" charset="0"/>
              </a:rPr>
              <a:t>WITH ONE CLICK- APPLY FOR A JOB!</a:t>
            </a:r>
            <a:endParaRPr lang="en-US" sz="40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223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295BAA-7DFF-48A2-AC80-645650CAE0D5}"/>
              </a:ext>
            </a:extLst>
          </p:cNvPr>
          <p:cNvSpPr>
            <a:spLocks noGrp="1"/>
          </p:cNvSpPr>
          <p:nvPr>
            <p:ph idx="1"/>
          </p:nvPr>
        </p:nvSpPr>
        <p:spPr/>
        <p:txBody>
          <a:bodyPr>
            <a:normAutofit fontScale="92500" lnSpcReduction="20000"/>
          </a:bodyPr>
          <a:lstStyle/>
          <a:p>
            <a:r>
              <a:rPr lang="en-US" dirty="0">
                <a:latin typeface="Cambria" panose="02040503050406030204" pitchFamily="18" charset="0"/>
                <a:ea typeface="Cambria" panose="02040503050406030204" pitchFamily="18" charset="0"/>
              </a:rPr>
              <a:t>Login to JobX</a:t>
            </a:r>
          </a:p>
          <a:p>
            <a:r>
              <a:rPr lang="en-US" dirty="0">
                <a:latin typeface="Cambria" panose="02040503050406030204" pitchFamily="18" charset="0"/>
                <a:ea typeface="Cambria" panose="02040503050406030204" pitchFamily="18" charset="0"/>
              </a:rPr>
              <a:t>Online Help Available </a:t>
            </a:r>
          </a:p>
          <a:p>
            <a:r>
              <a:rPr lang="en-US" dirty="0">
                <a:latin typeface="Cambria" panose="02040503050406030204" pitchFamily="18" charset="0"/>
                <a:ea typeface="Cambria" panose="02040503050406030204" pitchFamily="18" charset="0"/>
              </a:rPr>
              <a:t>Complete a </a:t>
            </a:r>
            <a:r>
              <a:rPr lang="en-US" dirty="0" err="1">
                <a:latin typeface="Cambria" panose="02040503050406030204" pitchFamily="18" charset="0"/>
                <a:ea typeface="Cambria" panose="02040503050406030204" pitchFamily="18" charset="0"/>
              </a:rPr>
              <a:t>JobMail</a:t>
            </a:r>
            <a:r>
              <a:rPr lang="en-US" dirty="0">
                <a:latin typeface="Cambria" panose="02040503050406030204" pitchFamily="18" charset="0"/>
                <a:ea typeface="Cambria" panose="02040503050406030204" pitchFamily="18" charset="0"/>
              </a:rPr>
              <a:t> Subscription</a:t>
            </a:r>
          </a:p>
          <a:p>
            <a:r>
              <a:rPr lang="en-US" dirty="0">
                <a:latin typeface="Cambria" panose="02040503050406030204" pitchFamily="18" charset="0"/>
                <a:ea typeface="Cambria" panose="02040503050406030204" pitchFamily="18" charset="0"/>
              </a:rPr>
              <a:t>Find a Job</a:t>
            </a:r>
          </a:p>
          <a:p>
            <a:r>
              <a:rPr lang="en-US" dirty="0">
                <a:latin typeface="Cambria" panose="02040503050406030204" pitchFamily="18" charset="0"/>
                <a:ea typeface="Cambria" panose="02040503050406030204" pitchFamily="18" charset="0"/>
              </a:rPr>
              <a:t>Apply for a Job</a:t>
            </a:r>
          </a:p>
          <a:p>
            <a:r>
              <a:rPr lang="en-US" dirty="0">
                <a:latin typeface="Cambria" panose="02040503050406030204" pitchFamily="18" charset="0"/>
                <a:ea typeface="Cambria" panose="02040503050406030204" pitchFamily="18" charset="0"/>
              </a:rPr>
              <a:t>JobX ‘My Dashboard’ Feature</a:t>
            </a:r>
          </a:p>
          <a:p>
            <a:r>
              <a:rPr lang="en-US" dirty="0">
                <a:latin typeface="Cambria" panose="02040503050406030204" pitchFamily="18" charset="0"/>
                <a:ea typeface="Cambria" panose="02040503050406030204" pitchFamily="18" charset="0"/>
              </a:rPr>
              <a:t>Selected for Hire Process</a:t>
            </a:r>
          </a:p>
          <a:p>
            <a:r>
              <a:rPr lang="en-US" dirty="0">
                <a:latin typeface="Cambria" panose="02040503050406030204" pitchFamily="18" charset="0"/>
                <a:ea typeface="Cambria" panose="02040503050406030204" pitchFamily="18" charset="0"/>
              </a:rPr>
              <a:t>Employment Forms</a:t>
            </a:r>
          </a:p>
          <a:p>
            <a:r>
              <a:rPr lang="en-US" dirty="0">
                <a:latin typeface="Cambria" panose="02040503050406030204" pitchFamily="18" charset="0"/>
                <a:ea typeface="Cambria" panose="02040503050406030204" pitchFamily="18" charset="0"/>
              </a:rPr>
              <a:t>Hired – Final approval</a:t>
            </a:r>
          </a:p>
          <a:p>
            <a:r>
              <a:rPr lang="en-US" dirty="0">
                <a:latin typeface="Cambria" panose="02040503050406030204" pitchFamily="18" charset="0"/>
                <a:ea typeface="Cambria" panose="02040503050406030204" pitchFamily="18" charset="0"/>
              </a:rPr>
              <a:t>Questions?  </a:t>
            </a:r>
          </a:p>
        </p:txBody>
      </p:sp>
      <p:sp>
        <p:nvSpPr>
          <p:cNvPr id="6" name="Rectangle 5">
            <a:extLst>
              <a:ext uri="{FF2B5EF4-FFF2-40B4-BE49-F238E27FC236}">
                <a16:creationId xmlns:a16="http://schemas.microsoft.com/office/drawing/2014/main" id="{5067D2B6-4DA2-4CEA-8898-446725C770EB}"/>
              </a:ext>
            </a:extLst>
          </p:cNvPr>
          <p:cNvSpPr/>
          <p:nvPr/>
        </p:nvSpPr>
        <p:spPr>
          <a:xfrm>
            <a:off x="1104941" y="711200"/>
            <a:ext cx="6004208" cy="923330"/>
          </a:xfrm>
          <a:prstGeom prst="rect">
            <a:avLst/>
          </a:prstGeom>
          <a:noFill/>
        </p:spPr>
        <p:txBody>
          <a:bodyPr wrap="none" lIns="91440" tIns="45720" rIns="91440" bIns="45720">
            <a:spAutoFit/>
          </a:bodyPr>
          <a:lstStyle/>
          <a:p>
            <a:pPr algn="ctr"/>
            <a:r>
              <a:rPr lang="en-US" sz="5400" dirty="0">
                <a:solidFill>
                  <a:schemeClr val="bg1"/>
                </a:solidFill>
                <a:latin typeface="Cambria" panose="02040503050406030204" pitchFamily="18" charset="0"/>
                <a:ea typeface="Cambria" panose="02040503050406030204" pitchFamily="18" charset="0"/>
              </a:rPr>
              <a:t>TRAINING AGENDA</a:t>
            </a:r>
            <a:endParaRPr lang="en-US" sz="54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9578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6FC174-23FA-4F73-81BB-16249F421672}"/>
              </a:ext>
            </a:extLst>
          </p:cNvPr>
          <p:cNvSpPr txBox="1"/>
          <p:nvPr/>
        </p:nvSpPr>
        <p:spPr>
          <a:xfrm>
            <a:off x="5321300" y="2781300"/>
            <a:ext cx="6045200"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Complete the questions on the application. </a:t>
            </a:r>
          </a:p>
          <a:p>
            <a:pPr marL="285750" indent="-285750">
              <a:buFont typeface="Wingdings" panose="05000000000000000000" pitchFamily="2" charset="2"/>
              <a:buChar char="Ø"/>
            </a:pPr>
            <a:endParaRPr lang="en-US"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Fields with red asterisk are required to be completed before your application can be successfully completed. </a:t>
            </a:r>
          </a:p>
          <a:p>
            <a:pPr marL="285750" indent="-285750">
              <a:buFont typeface="Wingdings" panose="05000000000000000000" pitchFamily="2" charset="2"/>
              <a:buChar char="Ø"/>
            </a:pPr>
            <a:endParaRPr lang="en-US"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Some of the fields may have information pre-filled. Please be sure to review and update the information as needed. </a:t>
            </a:r>
          </a:p>
          <a:p>
            <a:pPr marL="285750" indent="-285750">
              <a:buFont typeface="Wingdings" panose="05000000000000000000" pitchFamily="2" charset="2"/>
              <a:buChar char="Ø"/>
            </a:pPr>
            <a:endParaRPr lang="en-US"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You may upload a resume for the hiring employer to review, if desired. In order to do so, browse to that file on your computer and click ‘Open’.</a:t>
            </a:r>
          </a:p>
        </p:txBody>
      </p:sp>
      <p:pic>
        <p:nvPicPr>
          <p:cNvPr id="2" name="Picture 1">
            <a:extLst>
              <a:ext uri="{FF2B5EF4-FFF2-40B4-BE49-F238E27FC236}">
                <a16:creationId xmlns:a16="http://schemas.microsoft.com/office/drawing/2014/main" id="{C5A43DF9-48C5-4609-B081-231758676B29}"/>
              </a:ext>
            </a:extLst>
          </p:cNvPr>
          <p:cNvPicPr>
            <a:picLocks noChangeAspect="1"/>
          </p:cNvPicPr>
          <p:nvPr/>
        </p:nvPicPr>
        <p:blipFill>
          <a:blip r:embed="rId2"/>
          <a:stretch>
            <a:fillRect/>
          </a:stretch>
        </p:blipFill>
        <p:spPr>
          <a:xfrm>
            <a:off x="166690" y="2409671"/>
            <a:ext cx="4899302" cy="4133742"/>
          </a:xfrm>
          <a:prstGeom prst="rect">
            <a:avLst/>
          </a:prstGeom>
        </p:spPr>
      </p:pic>
      <p:sp>
        <p:nvSpPr>
          <p:cNvPr id="5" name="Rectangle 4">
            <a:extLst>
              <a:ext uri="{FF2B5EF4-FFF2-40B4-BE49-F238E27FC236}">
                <a16:creationId xmlns:a16="http://schemas.microsoft.com/office/drawing/2014/main" id="{15F9ED2A-6C5C-4BE9-9ED1-7A567C33D889}"/>
              </a:ext>
            </a:extLst>
          </p:cNvPr>
          <p:cNvSpPr/>
          <p:nvPr/>
        </p:nvSpPr>
        <p:spPr>
          <a:xfrm>
            <a:off x="991627" y="681648"/>
            <a:ext cx="5757795" cy="923330"/>
          </a:xfrm>
          <a:prstGeom prst="rect">
            <a:avLst/>
          </a:prstGeom>
        </p:spPr>
        <p:txBody>
          <a:bodyPr wrap="none">
            <a:spAutoFit/>
          </a:bodyPr>
          <a:lstStyle/>
          <a:p>
            <a:r>
              <a:rPr lang="en-US" sz="5400" dirty="0">
                <a:solidFill>
                  <a:schemeClr val="bg1"/>
                </a:solidFill>
                <a:latin typeface="Cambria" panose="02040503050406030204" pitchFamily="18" charset="0"/>
                <a:ea typeface="Cambria" panose="02040503050406030204" pitchFamily="18" charset="0"/>
              </a:rPr>
              <a:t>JOB APPLICATION:</a:t>
            </a:r>
            <a:endParaRPr lang="en-US" sz="54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757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5AD57817-6102-482B-9EA1-9FF3137F4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200" y="2425700"/>
            <a:ext cx="9588500" cy="2603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A6C7D4-C771-4F24-A7DD-085ABF6854D2}"/>
              </a:ext>
            </a:extLst>
          </p:cNvPr>
          <p:cNvSpPr txBox="1"/>
          <p:nvPr/>
        </p:nvSpPr>
        <p:spPr>
          <a:xfrm>
            <a:off x="1473200" y="5651500"/>
            <a:ext cx="949960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Your application is successfully submitted when you received the Congratulations message. </a:t>
            </a:r>
          </a:p>
        </p:txBody>
      </p:sp>
      <p:sp>
        <p:nvSpPr>
          <p:cNvPr id="2" name="Rectangle 1">
            <a:extLst>
              <a:ext uri="{FF2B5EF4-FFF2-40B4-BE49-F238E27FC236}">
                <a16:creationId xmlns:a16="http://schemas.microsoft.com/office/drawing/2014/main" id="{E8FEEDE2-6845-4EAD-A0F1-02D3C1047A2F}"/>
              </a:ext>
            </a:extLst>
          </p:cNvPr>
          <p:cNvSpPr/>
          <p:nvPr/>
        </p:nvSpPr>
        <p:spPr>
          <a:xfrm>
            <a:off x="690069" y="977789"/>
            <a:ext cx="9717019" cy="707886"/>
          </a:xfrm>
          <a:prstGeom prst="rect">
            <a:avLst/>
          </a:prstGeom>
        </p:spPr>
        <p:txBody>
          <a:bodyPr wrap="none">
            <a:spAutoFit/>
          </a:bodyPr>
          <a:lstStyle/>
          <a:p>
            <a:r>
              <a:rPr lang="en-US" sz="4000" dirty="0">
                <a:solidFill>
                  <a:schemeClr val="bg1"/>
                </a:solidFill>
                <a:latin typeface="Cambria" panose="02040503050406030204" pitchFamily="18" charset="0"/>
                <a:ea typeface="Cambria" panose="02040503050406030204" pitchFamily="18" charset="0"/>
              </a:rPr>
              <a:t>APPLICATION SUCCESSFULLY SUBMITTED:</a:t>
            </a:r>
            <a:endParaRPr lang="en-US" sz="40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690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EC6C-2A6C-4158-B51C-1674665039EF}"/>
              </a:ext>
            </a:extLst>
          </p:cNvPr>
          <p:cNvSpPr>
            <a:spLocks noGrp="1"/>
          </p:cNvSpPr>
          <p:nvPr>
            <p:ph type="ctrTitle"/>
          </p:nvPr>
        </p:nvSpPr>
        <p:spPr>
          <a:xfrm>
            <a:off x="3100493" y="2953776"/>
            <a:ext cx="5991014" cy="950448"/>
          </a:xfrm>
        </p:spPr>
        <p:txBody>
          <a:bodyPr/>
          <a:lstStyle/>
          <a:p>
            <a:r>
              <a:rPr lang="en-US" dirty="0">
                <a:latin typeface="Cambria" panose="02040503050406030204" pitchFamily="18" charset="0"/>
                <a:ea typeface="Cambria" panose="02040503050406030204" pitchFamily="18" charset="0"/>
              </a:rPr>
              <a:t>My Dashboard…</a:t>
            </a:r>
          </a:p>
        </p:txBody>
      </p:sp>
    </p:spTree>
    <p:extLst>
      <p:ext uri="{BB962C8B-B14F-4D97-AF65-F5344CB8AC3E}">
        <p14:creationId xmlns:p14="http://schemas.microsoft.com/office/powerpoint/2010/main" val="1910294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D06FEF-8D7E-422E-AD70-436193A2D630}"/>
              </a:ext>
            </a:extLst>
          </p:cNvPr>
          <p:cNvSpPr txBox="1"/>
          <p:nvPr/>
        </p:nvSpPr>
        <p:spPr>
          <a:xfrm>
            <a:off x="622300" y="2692400"/>
            <a:ext cx="6553200" cy="2308324"/>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The </a:t>
            </a:r>
            <a:r>
              <a:rPr lang="en-US" dirty="0" err="1">
                <a:latin typeface="Cambria" panose="02040503050406030204" pitchFamily="18" charset="0"/>
                <a:ea typeface="Cambria" panose="02040503050406030204" pitchFamily="18" charset="0"/>
              </a:rPr>
              <a:t>JobX</a:t>
            </a:r>
            <a:r>
              <a:rPr lang="en-US" dirty="0">
                <a:latin typeface="Cambria" panose="02040503050406030204" pitchFamily="18" charset="0"/>
                <a:ea typeface="Cambria" panose="02040503050406030204" pitchFamily="18" charset="0"/>
              </a:rPr>
              <a:t> ‘My Dashboard’ feature provides a centralized location to access all your </a:t>
            </a:r>
            <a:r>
              <a:rPr lang="en-US" dirty="0" err="1">
                <a:latin typeface="Cambria" panose="02040503050406030204" pitchFamily="18" charset="0"/>
                <a:ea typeface="Cambria" panose="02040503050406030204" pitchFamily="18" charset="0"/>
              </a:rPr>
              <a:t>JobX</a:t>
            </a:r>
            <a:r>
              <a:rPr lang="en-US" dirty="0">
                <a:latin typeface="Cambria" panose="02040503050406030204" pitchFamily="18" charset="0"/>
                <a:ea typeface="Cambria" panose="02040503050406030204" pitchFamily="18" charset="0"/>
              </a:rPr>
              <a:t> data.</a:t>
            </a:r>
          </a:p>
          <a:p>
            <a:pPr marL="285750" indent="-285750">
              <a:buFont typeface="Wingdings" panose="05000000000000000000" pitchFamily="2" charset="2"/>
              <a:buChar char="Ø"/>
            </a:pPr>
            <a:endParaRPr lang="en-US"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‘My Dashboard’ Includes:</a:t>
            </a:r>
          </a:p>
          <a:p>
            <a:pPr marL="742950" lvl="1"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Applications: Status, View, Print, Withdraw</a:t>
            </a:r>
          </a:p>
          <a:p>
            <a:pPr marL="742950" lvl="1"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Offers: Accept/Decline Job Offers</a:t>
            </a:r>
          </a:p>
          <a:p>
            <a:pPr marL="742950" lvl="1"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Hires: Past/ Current/ Future</a:t>
            </a:r>
          </a:p>
          <a:p>
            <a:pPr marL="742950" lvl="1" indent="-285750">
              <a:buFont typeface="Wingdings" panose="05000000000000000000" pitchFamily="2" charset="2"/>
              <a:buChar char="Ø"/>
            </a:pPr>
            <a:r>
              <a:rPr lang="en-US" dirty="0" err="1">
                <a:latin typeface="Cambria" panose="02040503050406030204" pitchFamily="18" charset="0"/>
                <a:ea typeface="Cambria" panose="02040503050406030204" pitchFamily="18" charset="0"/>
              </a:rPr>
              <a:t>JobMail</a:t>
            </a:r>
            <a:r>
              <a:rPr lang="en-US" dirty="0">
                <a:latin typeface="Cambria" panose="02040503050406030204" pitchFamily="18" charset="0"/>
                <a:ea typeface="Cambria" panose="02040503050406030204" pitchFamily="18" charset="0"/>
              </a:rPr>
              <a:t> Subscriptions</a:t>
            </a:r>
          </a:p>
        </p:txBody>
      </p:sp>
      <p:pic>
        <p:nvPicPr>
          <p:cNvPr id="13314" name="Picture 2">
            <a:extLst>
              <a:ext uri="{FF2B5EF4-FFF2-40B4-BE49-F238E27FC236}">
                <a16:creationId xmlns:a16="http://schemas.microsoft.com/office/drawing/2014/main" id="{57A7DDCD-6C24-412D-B4BF-393336166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200" y="2578100"/>
            <a:ext cx="3124200" cy="3962400"/>
          </a:xfrm>
          <a:prstGeom prst="round2DiagRect">
            <a:avLst>
              <a:gd name="adj1" fmla="val 16667"/>
              <a:gd name="adj2" fmla="val 0"/>
            </a:avLst>
          </a:prstGeom>
          <a:noFill/>
          <a:ln w="88900" cap="sq">
            <a:solidFill>
              <a:srgbClr val="FFFFFF"/>
            </a:solidFill>
            <a:miter lim="800000"/>
          </a:ln>
          <a:effectLst>
            <a:outerShdw blurRad="254000" algn="tl" rotWithShape="0">
              <a:srgbClr val="000000">
                <a:alpha val="43000"/>
              </a:srgbClr>
            </a:outerShdw>
          </a:effectLst>
        </p:spPr>
      </p:pic>
      <p:sp>
        <p:nvSpPr>
          <p:cNvPr id="2" name="Rectangle 1">
            <a:extLst>
              <a:ext uri="{FF2B5EF4-FFF2-40B4-BE49-F238E27FC236}">
                <a16:creationId xmlns:a16="http://schemas.microsoft.com/office/drawing/2014/main" id="{49F52539-FB49-4408-BCAF-530D20EBDDC4}"/>
              </a:ext>
            </a:extLst>
          </p:cNvPr>
          <p:cNvSpPr/>
          <p:nvPr/>
        </p:nvSpPr>
        <p:spPr>
          <a:xfrm>
            <a:off x="826256" y="997245"/>
            <a:ext cx="9325758" cy="630942"/>
          </a:xfrm>
          <a:prstGeom prst="rect">
            <a:avLst/>
          </a:prstGeom>
        </p:spPr>
        <p:txBody>
          <a:bodyPr wrap="none">
            <a:spAutoFit/>
          </a:bodyPr>
          <a:lstStyle/>
          <a:p>
            <a:r>
              <a:rPr lang="en-US" sz="3500" dirty="0">
                <a:solidFill>
                  <a:schemeClr val="bg1"/>
                </a:solidFill>
                <a:latin typeface="Cambria" panose="02040503050406030204" pitchFamily="18" charset="0"/>
                <a:ea typeface="Cambria" panose="02040503050406030204" pitchFamily="18" charset="0"/>
              </a:rPr>
              <a:t>WHAT IS THE JOBX MY DASHBOARD FEATURE?</a:t>
            </a:r>
            <a:endParaRPr lang="en-US"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43491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1236A8AD-3F0A-4DD7-84CC-B0F745698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2451100"/>
            <a:ext cx="61531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46DEE562-5E89-467C-BE45-D7846A7B8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288" y="2690630"/>
            <a:ext cx="4238625" cy="3219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7C420B-B3F6-494C-B5D5-27D9F9EC5CA3}"/>
              </a:ext>
            </a:extLst>
          </p:cNvPr>
          <p:cNvSpPr txBox="1"/>
          <p:nvPr/>
        </p:nvSpPr>
        <p:spPr>
          <a:xfrm>
            <a:off x="7358062" y="3146193"/>
            <a:ext cx="4381500" cy="2308324"/>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To access your ‘My Dashboard’ feature, click the ‘My Dashboard’ feature from the employees menu. </a:t>
            </a:r>
          </a:p>
          <a:p>
            <a:pPr marL="285750" indent="-285750">
              <a:buFont typeface="Wingdings" panose="05000000000000000000" pitchFamily="2" charset="2"/>
              <a:buChar char="Ø"/>
            </a:pPr>
            <a:endParaRPr lang="en-US"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To access the past/current/future hires, applications, or </a:t>
            </a:r>
            <a:r>
              <a:rPr lang="en-US" dirty="0" err="1">
                <a:latin typeface="Cambria" panose="02040503050406030204" pitchFamily="18" charset="0"/>
                <a:ea typeface="Cambria" panose="02040503050406030204" pitchFamily="18" charset="0"/>
              </a:rPr>
              <a:t>JobMail</a:t>
            </a:r>
            <a:r>
              <a:rPr lang="en-US" dirty="0">
                <a:latin typeface="Cambria" panose="02040503050406030204" pitchFamily="18" charset="0"/>
                <a:ea typeface="Cambria" panose="02040503050406030204" pitchFamily="18" charset="0"/>
              </a:rPr>
              <a:t> subscription, click the respective tab you wish to view. </a:t>
            </a:r>
          </a:p>
        </p:txBody>
      </p:sp>
      <p:sp>
        <p:nvSpPr>
          <p:cNvPr id="2" name="Rectangle 1">
            <a:extLst>
              <a:ext uri="{FF2B5EF4-FFF2-40B4-BE49-F238E27FC236}">
                <a16:creationId xmlns:a16="http://schemas.microsoft.com/office/drawing/2014/main" id="{0B751E97-4806-4807-B190-0C22C1A29BA8}"/>
              </a:ext>
            </a:extLst>
          </p:cNvPr>
          <p:cNvSpPr/>
          <p:nvPr/>
        </p:nvSpPr>
        <p:spPr>
          <a:xfrm>
            <a:off x="835983" y="757704"/>
            <a:ext cx="7914218" cy="923330"/>
          </a:xfrm>
          <a:prstGeom prst="rect">
            <a:avLst/>
          </a:prstGeom>
        </p:spPr>
        <p:txBody>
          <a:bodyPr wrap="none">
            <a:spAutoFit/>
          </a:bodyPr>
          <a:lstStyle/>
          <a:p>
            <a:r>
              <a:rPr lang="en-US" sz="5400" dirty="0">
                <a:solidFill>
                  <a:schemeClr val="bg1"/>
                </a:solidFill>
                <a:latin typeface="Cambria" panose="02040503050406030204" pitchFamily="18" charset="0"/>
                <a:ea typeface="Cambria" panose="02040503050406030204" pitchFamily="18" charset="0"/>
              </a:rPr>
              <a:t>MY DASHBOARD:  ACCESS</a:t>
            </a:r>
            <a:endParaRPr lang="en-US" sz="54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36019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0A3A4-19EA-4342-BF9B-D55FBA9C781F}"/>
              </a:ext>
            </a:extLst>
          </p:cNvPr>
          <p:cNvSpPr>
            <a:spLocks noGrp="1"/>
          </p:cNvSpPr>
          <p:nvPr>
            <p:ph idx="1"/>
          </p:nvPr>
        </p:nvSpPr>
        <p:spPr>
          <a:xfrm>
            <a:off x="774700" y="2578100"/>
            <a:ext cx="10642600" cy="1701800"/>
          </a:xfrm>
        </p:spPr>
        <p:txBody>
          <a:bodyPr>
            <a:normAutofit fontScale="62500" lnSpcReduction="20000"/>
          </a:bodyPr>
          <a:lstStyle/>
          <a:p>
            <a:pPr>
              <a:buFont typeface="Wingdings" panose="05000000000000000000" pitchFamily="2" charset="2"/>
              <a:buChar char="Ø"/>
            </a:pPr>
            <a:r>
              <a:rPr lang="en-US" dirty="0">
                <a:latin typeface="Cambria" panose="02040503050406030204" pitchFamily="18" charset="0"/>
                <a:ea typeface="Cambria" panose="02040503050406030204" pitchFamily="18" charset="0"/>
              </a:rPr>
              <a:t>My dashboard provides real-time self service access to past/ current/ pending hires.</a:t>
            </a:r>
          </a:p>
          <a:p>
            <a:pPr>
              <a:buFont typeface="Wingdings" panose="05000000000000000000" pitchFamily="2" charset="2"/>
              <a:buChar char="Ø"/>
            </a:pPr>
            <a:r>
              <a:rPr lang="en-US" dirty="0">
                <a:latin typeface="Cambria" panose="02040503050406030204" pitchFamily="18" charset="0"/>
                <a:ea typeface="Cambria" panose="02040503050406030204" pitchFamily="18" charset="0"/>
              </a:rPr>
              <a:t>You may customize your application view and print applications.</a:t>
            </a:r>
          </a:p>
          <a:p>
            <a:pPr>
              <a:buFont typeface="Wingdings" panose="05000000000000000000" pitchFamily="2" charset="2"/>
              <a:buChar char="Ø"/>
            </a:pPr>
            <a:r>
              <a:rPr lang="en-US" dirty="0">
                <a:latin typeface="Cambria" panose="02040503050406030204" pitchFamily="18" charset="0"/>
                <a:ea typeface="Cambria" panose="02040503050406030204" pitchFamily="18" charset="0"/>
              </a:rPr>
              <a:t>You may withdraw a previously submitted application by clicking the red ‘X’ next to the application if you are no longer interested in the job. (Please note: If the applicant has already been hired, there will be no red “X” displayed)</a:t>
            </a:r>
          </a:p>
          <a:p>
            <a:pPr>
              <a:buFont typeface="Wingdings" panose="05000000000000000000" pitchFamily="2" charset="2"/>
              <a:buChar char="Ø"/>
            </a:pPr>
            <a:r>
              <a:rPr lang="en-US" dirty="0">
                <a:latin typeface="Cambria" panose="02040503050406030204" pitchFamily="18" charset="0"/>
                <a:ea typeface="Cambria" panose="02040503050406030204" pitchFamily="18" charset="0"/>
              </a:rPr>
              <a:t>Applicants have two options when withdrawing their application. </a:t>
            </a:r>
          </a:p>
          <a:p>
            <a:pPr lvl="1">
              <a:buFont typeface="Wingdings" panose="05000000000000000000" pitchFamily="2" charset="2"/>
              <a:buChar char="Ø"/>
            </a:pPr>
            <a:r>
              <a:rPr lang="en-US" dirty="0">
                <a:latin typeface="Cambria" panose="02040503050406030204" pitchFamily="18" charset="0"/>
                <a:ea typeface="Cambria" panose="02040503050406030204" pitchFamily="18" charset="0"/>
              </a:rPr>
              <a:t>Withdraw an application and email the supervisor to explain why you are withdrawing your application; OR </a:t>
            </a:r>
          </a:p>
          <a:p>
            <a:pPr lvl="1">
              <a:buFont typeface="Wingdings" panose="05000000000000000000" pitchFamily="2" charset="2"/>
              <a:buChar char="Ø"/>
            </a:pPr>
            <a:r>
              <a:rPr lang="en-US" dirty="0">
                <a:latin typeface="Cambria" panose="02040503050406030204" pitchFamily="18" charset="0"/>
                <a:ea typeface="Cambria" panose="02040503050406030204" pitchFamily="18" charset="0"/>
              </a:rPr>
              <a:t>Withdraw and application without emailing the supervisor. </a:t>
            </a:r>
          </a:p>
        </p:txBody>
      </p:sp>
      <p:pic>
        <p:nvPicPr>
          <p:cNvPr id="15362" name="Picture 2">
            <a:extLst>
              <a:ext uri="{FF2B5EF4-FFF2-40B4-BE49-F238E27FC236}">
                <a16:creationId xmlns:a16="http://schemas.microsoft.com/office/drawing/2014/main" id="{2FBDE1C1-F88D-4FFE-B113-523B035A7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4500380"/>
            <a:ext cx="9880599"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AAA32CC-4996-48E5-8A83-D18B8F2C3146}"/>
              </a:ext>
            </a:extLst>
          </p:cNvPr>
          <p:cNvSpPr/>
          <p:nvPr/>
        </p:nvSpPr>
        <p:spPr>
          <a:xfrm>
            <a:off x="863243" y="724869"/>
            <a:ext cx="9786782" cy="923330"/>
          </a:xfrm>
          <a:prstGeom prst="rect">
            <a:avLst/>
          </a:prstGeom>
        </p:spPr>
        <p:txBody>
          <a:bodyPr wrap="none">
            <a:spAutoFit/>
          </a:bodyPr>
          <a:lstStyle/>
          <a:p>
            <a:r>
              <a:rPr lang="en-US" sz="5400" dirty="0">
                <a:solidFill>
                  <a:schemeClr val="bg1"/>
                </a:solidFill>
                <a:latin typeface="Cambria" panose="02040503050406030204" pitchFamily="18" charset="0"/>
                <a:ea typeface="Cambria" panose="02040503050406030204" pitchFamily="18" charset="0"/>
              </a:rPr>
              <a:t>MY DASHBOARD:  APPLICATION</a:t>
            </a:r>
            <a:endParaRPr lang="en-US" sz="54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76994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ED5A6-AB82-4006-98A4-0DE68AB6C01F}"/>
              </a:ext>
            </a:extLst>
          </p:cNvPr>
          <p:cNvSpPr>
            <a:spLocks noGrp="1"/>
          </p:cNvSpPr>
          <p:nvPr>
            <p:ph idx="1"/>
          </p:nvPr>
        </p:nvSpPr>
        <p:spPr>
          <a:xfrm>
            <a:off x="1154955" y="2603500"/>
            <a:ext cx="3227388" cy="3416300"/>
          </a:xfrm>
        </p:spPr>
        <p:txBody>
          <a:bodyPr/>
          <a:lstStyle/>
          <a:p>
            <a:pPr>
              <a:buFont typeface="Wingdings" panose="05000000000000000000" pitchFamily="2" charset="2"/>
              <a:buChar char="Ø"/>
            </a:pPr>
            <a:r>
              <a:rPr lang="en-US" dirty="0">
                <a:latin typeface="Cambria" panose="02040503050406030204" pitchFamily="18" charset="0"/>
                <a:ea typeface="Cambria" panose="02040503050406030204" pitchFamily="18" charset="0"/>
              </a:rPr>
              <a:t>My dashboard provides real-time self-service access to past/current/pending hires.</a:t>
            </a:r>
          </a:p>
          <a:p>
            <a:pPr>
              <a:buFont typeface="Wingdings" panose="05000000000000000000" pitchFamily="2" charset="2"/>
              <a:buChar char="Ø"/>
            </a:pPr>
            <a:r>
              <a:rPr lang="en-US" dirty="0">
                <a:latin typeface="Cambria" panose="02040503050406030204" pitchFamily="18" charset="0"/>
                <a:ea typeface="Cambria" panose="02040503050406030204" pitchFamily="18" charset="0"/>
              </a:rPr>
              <a:t>Click on the Employee Information Tab to see the status of your jobs. </a:t>
            </a:r>
          </a:p>
        </p:txBody>
      </p:sp>
      <p:pic>
        <p:nvPicPr>
          <p:cNvPr id="1026" name="Picture 2">
            <a:extLst>
              <a:ext uri="{FF2B5EF4-FFF2-40B4-BE49-F238E27FC236}">
                <a16:creationId xmlns:a16="http://schemas.microsoft.com/office/drawing/2014/main" id="{FB262A5C-08FD-4FCB-9482-FDEBC4A33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343" y="2603500"/>
            <a:ext cx="7400925" cy="3416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2414C02-E491-4071-8E1C-17FFF679F089}"/>
              </a:ext>
            </a:extLst>
          </p:cNvPr>
          <p:cNvSpPr/>
          <p:nvPr/>
        </p:nvSpPr>
        <p:spPr>
          <a:xfrm>
            <a:off x="933856" y="758758"/>
            <a:ext cx="7523159" cy="923330"/>
          </a:xfrm>
          <a:prstGeom prst="rect">
            <a:avLst/>
          </a:prstGeom>
        </p:spPr>
        <p:txBody>
          <a:bodyPr wrap="square">
            <a:spAutoFit/>
          </a:bodyPr>
          <a:lstStyle/>
          <a:p>
            <a:r>
              <a:rPr lang="en-US" sz="5400" dirty="0">
                <a:solidFill>
                  <a:schemeClr val="bg1"/>
                </a:solidFill>
                <a:latin typeface="Cambria" panose="02040503050406030204" pitchFamily="18" charset="0"/>
                <a:ea typeface="Cambria" panose="02040503050406030204" pitchFamily="18" charset="0"/>
              </a:rPr>
              <a:t>MY DASHBOARD:  HIRES</a:t>
            </a:r>
            <a:endParaRPr lang="en-US" sz="54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74759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EC6C-2A6C-4158-B51C-1674665039EF}"/>
              </a:ext>
            </a:extLst>
          </p:cNvPr>
          <p:cNvSpPr>
            <a:spLocks noGrp="1"/>
          </p:cNvSpPr>
          <p:nvPr>
            <p:ph type="ctrTitle"/>
          </p:nvPr>
        </p:nvSpPr>
        <p:spPr>
          <a:xfrm>
            <a:off x="3100493" y="2953776"/>
            <a:ext cx="5991014" cy="950448"/>
          </a:xfrm>
        </p:spPr>
        <p:txBody>
          <a:bodyPr/>
          <a:lstStyle/>
          <a:p>
            <a:r>
              <a:rPr lang="en-US" dirty="0">
                <a:latin typeface="Cambria" panose="02040503050406030204" pitchFamily="18" charset="0"/>
                <a:ea typeface="Cambria" panose="02040503050406030204" pitchFamily="18" charset="0"/>
              </a:rPr>
              <a:t>Selected for Hire…</a:t>
            </a:r>
          </a:p>
        </p:txBody>
      </p:sp>
    </p:spTree>
    <p:extLst>
      <p:ext uri="{BB962C8B-B14F-4D97-AF65-F5344CB8AC3E}">
        <p14:creationId xmlns:p14="http://schemas.microsoft.com/office/powerpoint/2010/main" val="2315615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E2ED-CD53-49FF-96A4-BA335B43392D}"/>
              </a:ext>
            </a:extLst>
          </p:cNvPr>
          <p:cNvSpPr>
            <a:spLocks noGrp="1"/>
          </p:cNvSpPr>
          <p:nvPr>
            <p:ph type="title"/>
          </p:nvPr>
        </p:nvSpPr>
        <p:spPr>
          <a:xfrm>
            <a:off x="1154954" y="947920"/>
            <a:ext cx="8761413" cy="728480"/>
          </a:xfrm>
        </p:spPr>
        <p:txBody>
          <a:bodyPr/>
          <a:lstStyle/>
          <a:p>
            <a:r>
              <a:rPr lang="en-US" dirty="0">
                <a:latin typeface="Cambria" panose="02040503050406030204" pitchFamily="18" charset="0"/>
                <a:ea typeface="Cambria" panose="02040503050406030204" pitchFamily="18" charset="0"/>
              </a:rPr>
              <a:t>NEXT STEP: SELECTED FOR HIRE:</a:t>
            </a:r>
          </a:p>
        </p:txBody>
      </p:sp>
      <p:sp>
        <p:nvSpPr>
          <p:cNvPr id="3" name="Content Placeholder 2">
            <a:extLst>
              <a:ext uri="{FF2B5EF4-FFF2-40B4-BE49-F238E27FC236}">
                <a16:creationId xmlns:a16="http://schemas.microsoft.com/office/drawing/2014/main" id="{DFDEAEDE-D5F4-4B36-A81F-1FBB2B82E344}"/>
              </a:ext>
            </a:extLst>
          </p:cNvPr>
          <p:cNvSpPr>
            <a:spLocks noGrp="1"/>
          </p:cNvSpPr>
          <p:nvPr>
            <p:ph idx="1"/>
          </p:nvPr>
        </p:nvSpPr>
        <p:spPr>
          <a:xfrm>
            <a:off x="2105637" y="2751589"/>
            <a:ext cx="8279934" cy="2432807"/>
          </a:xfrm>
        </p:spPr>
        <p:txBody>
          <a:bodyPr>
            <a:noAutofit/>
          </a:bodyPr>
          <a:lstStyle/>
          <a:p>
            <a:pPr marL="0" indent="0">
              <a:buNone/>
            </a:pPr>
            <a:r>
              <a:rPr lang="en-US" sz="1500" dirty="0">
                <a:latin typeface="Cambria" panose="02040503050406030204" pitchFamily="18" charset="0"/>
                <a:ea typeface="Cambria" panose="02040503050406030204" pitchFamily="18" charset="0"/>
              </a:rPr>
              <a:t>Upon being selected for hire by the supervisor, you will receive an email with instructions for the next steps. Please log in to JobX and navigate to your dashboard to complete all required employment forms. Any forms that require completion will be highlighted in pink and linked for your convenience.  </a:t>
            </a:r>
          </a:p>
        </p:txBody>
      </p:sp>
    </p:spTree>
    <p:extLst>
      <p:ext uri="{BB962C8B-B14F-4D97-AF65-F5344CB8AC3E}">
        <p14:creationId xmlns:p14="http://schemas.microsoft.com/office/powerpoint/2010/main" val="2403513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844A8A-0D07-4637-BE56-B94D59A296A8}"/>
              </a:ext>
            </a:extLst>
          </p:cNvPr>
          <p:cNvSpPr>
            <a:spLocks noGrp="1"/>
          </p:cNvSpPr>
          <p:nvPr>
            <p:ph idx="1"/>
          </p:nvPr>
        </p:nvSpPr>
        <p:spPr>
          <a:xfrm>
            <a:off x="2737874" y="3140973"/>
            <a:ext cx="8243047" cy="3416300"/>
          </a:xfrm>
        </p:spPr>
        <p:txBody>
          <a:bodyPr>
            <a:normAutofit/>
          </a:bodyPr>
          <a:lstStyle/>
          <a:p>
            <a:pPr marL="0" indent="0">
              <a:buNone/>
            </a:pPr>
            <a:r>
              <a:rPr lang="en-US" sz="4000" dirty="0">
                <a:latin typeface="Cambria" panose="02040503050406030204" pitchFamily="18" charset="0"/>
                <a:ea typeface="Cambria" panose="02040503050406030204" pitchFamily="18" charset="0"/>
              </a:rPr>
              <a:t>How does a student complete employment paperwork?</a:t>
            </a:r>
          </a:p>
        </p:txBody>
      </p:sp>
      <p:sp>
        <p:nvSpPr>
          <p:cNvPr id="2" name="Rectangle 1">
            <a:extLst>
              <a:ext uri="{FF2B5EF4-FFF2-40B4-BE49-F238E27FC236}">
                <a16:creationId xmlns:a16="http://schemas.microsoft.com/office/drawing/2014/main" id="{8DBECC7E-69B7-4127-90BB-11DAFA17348A}"/>
              </a:ext>
            </a:extLst>
          </p:cNvPr>
          <p:cNvSpPr/>
          <p:nvPr/>
        </p:nvSpPr>
        <p:spPr>
          <a:xfrm>
            <a:off x="824333" y="744325"/>
            <a:ext cx="7070462" cy="923330"/>
          </a:xfrm>
          <a:prstGeom prst="rect">
            <a:avLst/>
          </a:prstGeom>
        </p:spPr>
        <p:txBody>
          <a:bodyPr wrap="none">
            <a:spAutoFit/>
          </a:bodyPr>
          <a:lstStyle/>
          <a:p>
            <a:r>
              <a:rPr lang="en-US" sz="5400" dirty="0">
                <a:solidFill>
                  <a:schemeClr val="bg1"/>
                </a:solidFill>
                <a:latin typeface="Cambria" panose="02040503050406030204" pitchFamily="18" charset="0"/>
                <a:ea typeface="Cambria" panose="02040503050406030204" pitchFamily="18" charset="0"/>
              </a:rPr>
              <a:t>EMPLOYMENT FORMS:</a:t>
            </a:r>
            <a:endParaRPr lang="en-US" sz="54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987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C8B4-B07C-4F14-968E-C561EAE5E4E4}"/>
              </a:ext>
            </a:extLst>
          </p:cNvPr>
          <p:cNvSpPr>
            <a:spLocks noGrp="1"/>
          </p:cNvSpPr>
          <p:nvPr>
            <p:ph type="title"/>
          </p:nvPr>
        </p:nvSpPr>
        <p:spPr/>
        <p:txBody>
          <a:bodyPr>
            <a:normAutofit/>
          </a:bodyPr>
          <a:lstStyle/>
          <a:p>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panose="02040503050406030204" pitchFamily="18" charset="0"/>
                <a:ea typeface="Cambria" panose="02040503050406030204" pitchFamily="18" charset="0"/>
              </a:rPr>
              <a:t>Login to JobX:</a:t>
            </a:r>
          </a:p>
        </p:txBody>
      </p:sp>
      <p:sp>
        <p:nvSpPr>
          <p:cNvPr id="5" name="Text Placeholder 4">
            <a:extLst>
              <a:ext uri="{FF2B5EF4-FFF2-40B4-BE49-F238E27FC236}">
                <a16:creationId xmlns:a16="http://schemas.microsoft.com/office/drawing/2014/main" id="{21062FDC-B421-4A8B-9383-D3E85B1A596E}"/>
              </a:ext>
            </a:extLst>
          </p:cNvPr>
          <p:cNvSpPr>
            <a:spLocks noGrp="1"/>
          </p:cNvSpPr>
          <p:nvPr>
            <p:ph type="body" sz="half" idx="2"/>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1800" b="1" dirty="0">
                <a:ln/>
                <a:solidFill>
                  <a:schemeClr val="bg1"/>
                </a:solidFill>
                <a:latin typeface="Cambria" panose="02040503050406030204" pitchFamily="18" charset="0"/>
                <a:ea typeface="Cambria" panose="02040503050406030204" pitchFamily="18" charset="0"/>
              </a:rPr>
              <a:t>Navigate to your school’s customized </a:t>
            </a:r>
            <a:r>
              <a:rPr lang="en-US" sz="1800" b="1" dirty="0" err="1">
                <a:ln/>
                <a:solidFill>
                  <a:schemeClr val="bg1"/>
                </a:solidFill>
                <a:latin typeface="Cambria" panose="02040503050406030204" pitchFamily="18" charset="0"/>
                <a:ea typeface="Cambria" panose="02040503050406030204" pitchFamily="18" charset="0"/>
              </a:rPr>
              <a:t>JobX</a:t>
            </a:r>
            <a:r>
              <a:rPr lang="en-US" sz="1800" b="1" dirty="0">
                <a:ln/>
                <a:solidFill>
                  <a:schemeClr val="bg1"/>
                </a:solidFill>
                <a:latin typeface="Cambria" panose="02040503050406030204" pitchFamily="18" charset="0"/>
                <a:ea typeface="Cambria" panose="02040503050406030204" pitchFamily="18" charset="0"/>
              </a:rPr>
              <a:t> Site</a:t>
            </a:r>
          </a:p>
          <a:p>
            <a:r>
              <a:rPr lang="en-US" sz="1800" b="1" dirty="0">
                <a:ln/>
                <a:solidFill>
                  <a:schemeClr val="bg1"/>
                </a:solidFill>
                <a:latin typeface="Cambria" panose="02040503050406030204" pitchFamily="18" charset="0"/>
                <a:ea typeface="Cambria" panose="02040503050406030204" pitchFamily="18" charset="0"/>
              </a:rPr>
              <a:t>Then Click on the ‘Student Employee’ link.</a:t>
            </a:r>
          </a:p>
        </p:txBody>
      </p:sp>
      <p:pic>
        <p:nvPicPr>
          <p:cNvPr id="6" name="Picture 5">
            <a:extLst>
              <a:ext uri="{FF2B5EF4-FFF2-40B4-BE49-F238E27FC236}">
                <a16:creationId xmlns:a16="http://schemas.microsoft.com/office/drawing/2014/main" id="{A4A2AE23-B0D6-4D37-AF68-44439ADEA0F2}"/>
              </a:ext>
            </a:extLst>
          </p:cNvPr>
          <p:cNvPicPr>
            <a:picLocks noChangeAspect="1"/>
          </p:cNvPicPr>
          <p:nvPr/>
        </p:nvPicPr>
        <p:blipFill>
          <a:blip r:embed="rId2"/>
          <a:stretch>
            <a:fillRect/>
          </a:stretch>
        </p:blipFill>
        <p:spPr>
          <a:xfrm>
            <a:off x="6036179" y="1556599"/>
            <a:ext cx="5904412" cy="4169083"/>
          </a:xfrm>
          <a:prstGeom prst="rect">
            <a:avLst/>
          </a:prstGeom>
        </p:spPr>
      </p:pic>
    </p:spTree>
    <p:extLst>
      <p:ext uri="{BB962C8B-B14F-4D97-AF65-F5344CB8AC3E}">
        <p14:creationId xmlns:p14="http://schemas.microsoft.com/office/powerpoint/2010/main" val="2230353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C3C6F-E47D-4135-8833-4115C2C2E021}"/>
              </a:ext>
            </a:extLst>
          </p:cNvPr>
          <p:cNvSpPr>
            <a:spLocks noGrp="1"/>
          </p:cNvSpPr>
          <p:nvPr>
            <p:ph idx="1"/>
          </p:nvPr>
        </p:nvSpPr>
        <p:spPr>
          <a:xfrm>
            <a:off x="367555" y="2181138"/>
            <a:ext cx="2425979" cy="4504888"/>
          </a:xfrm>
        </p:spPr>
        <p:txBody>
          <a:bodyPr>
            <a:normAutofit fontScale="85000" lnSpcReduction="20000"/>
          </a:bodyPr>
          <a:lstStyle/>
          <a:p>
            <a:pPr>
              <a:buFont typeface="Wingdings" panose="05000000000000000000" pitchFamily="2" charset="2"/>
              <a:buChar char="Ø"/>
            </a:pPr>
            <a:r>
              <a:rPr lang="en-US" dirty="0">
                <a:latin typeface="Cambria" panose="02040503050406030204" pitchFamily="18" charset="0"/>
                <a:ea typeface="Cambria" panose="02040503050406030204" pitchFamily="18" charset="0"/>
              </a:rPr>
              <a:t>Before you are approved for hire, all employment forms will need to be completed and are displayed on ‘My Dashboard’. The incomplete forms will be highlighted in pink.</a:t>
            </a:r>
          </a:p>
          <a:p>
            <a:pPr>
              <a:buFont typeface="Wingdings" panose="05000000000000000000" pitchFamily="2" charset="2"/>
              <a:buChar char="Ø"/>
            </a:pPr>
            <a:r>
              <a:rPr lang="en-US" b="1" dirty="0">
                <a:latin typeface="Cambria" panose="02040503050406030204" pitchFamily="18" charset="0"/>
                <a:ea typeface="Cambria" panose="02040503050406030204" pitchFamily="18" charset="0"/>
              </a:rPr>
              <a:t>NOTE:</a:t>
            </a:r>
            <a:r>
              <a:rPr lang="en-US" dirty="0">
                <a:latin typeface="Cambria" panose="02040503050406030204" pitchFamily="18" charset="0"/>
                <a:ea typeface="Cambria" panose="02040503050406030204" pitchFamily="18" charset="0"/>
              </a:rPr>
              <a:t>  The PA Residency Form is required for all hired students for each position you are hired for.  If you hold multiple positions, you will need to complete this form for each hire in subsequent terms.  You can find this form under the “hire” section.</a:t>
            </a:r>
          </a:p>
          <a:p>
            <a:pPr marL="0" indent="0">
              <a:buNone/>
            </a:pPr>
            <a:r>
              <a:rPr lang="en-US" dirty="0"/>
              <a:t> </a:t>
            </a:r>
          </a:p>
        </p:txBody>
      </p:sp>
      <p:sp>
        <p:nvSpPr>
          <p:cNvPr id="4" name="TextBox 3">
            <a:extLst>
              <a:ext uri="{FF2B5EF4-FFF2-40B4-BE49-F238E27FC236}">
                <a16:creationId xmlns:a16="http://schemas.microsoft.com/office/drawing/2014/main" id="{39B31250-0D00-4D5B-BC98-63E7E4D92B29}"/>
              </a:ext>
            </a:extLst>
          </p:cNvPr>
          <p:cNvSpPr txBox="1"/>
          <p:nvPr/>
        </p:nvSpPr>
        <p:spPr>
          <a:xfrm>
            <a:off x="9118600" y="2667000"/>
            <a:ext cx="2705845" cy="3693319"/>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To access your ‘My Dashboard’ feature, click the ‘My Dashboard’ feature from the </a:t>
            </a:r>
            <a:r>
              <a:rPr lang="en-US" i="1" dirty="0">
                <a:latin typeface="Cambria" panose="02040503050406030204" pitchFamily="18" charset="0"/>
                <a:ea typeface="Cambria" panose="02040503050406030204" pitchFamily="18" charset="0"/>
              </a:rPr>
              <a:t>Employees </a:t>
            </a:r>
            <a:r>
              <a:rPr lang="en-US" dirty="0">
                <a:latin typeface="Cambria" panose="02040503050406030204" pitchFamily="18" charset="0"/>
                <a:ea typeface="Cambria" panose="02040503050406030204" pitchFamily="18" charset="0"/>
              </a:rPr>
              <a:t>menu</a:t>
            </a:r>
            <a:r>
              <a:rPr lang="en-US" i="1" dirty="0">
                <a:latin typeface="Cambria" panose="02040503050406030204" pitchFamily="18" charset="0"/>
                <a:ea typeface="Cambria" panose="02040503050406030204" pitchFamily="18" charset="0"/>
              </a:rPr>
              <a:t>. </a:t>
            </a: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The following slides are examples of completing the I-9 Form. </a:t>
            </a: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Click ‘Form I-9’ link to start the Form I-9 process</a:t>
            </a:r>
          </a:p>
        </p:txBody>
      </p:sp>
      <p:pic>
        <p:nvPicPr>
          <p:cNvPr id="6" name="Picture 5">
            <a:extLst>
              <a:ext uri="{FF2B5EF4-FFF2-40B4-BE49-F238E27FC236}">
                <a16:creationId xmlns:a16="http://schemas.microsoft.com/office/drawing/2014/main" id="{0BDDE43C-583C-4A72-94A7-BD94AC20B013}"/>
              </a:ext>
            </a:extLst>
          </p:cNvPr>
          <p:cNvPicPr>
            <a:picLocks noChangeAspect="1"/>
          </p:cNvPicPr>
          <p:nvPr/>
        </p:nvPicPr>
        <p:blipFill>
          <a:blip r:embed="rId2"/>
          <a:stretch>
            <a:fillRect/>
          </a:stretch>
        </p:blipFill>
        <p:spPr>
          <a:xfrm>
            <a:off x="3191447" y="2424418"/>
            <a:ext cx="5939277" cy="3797391"/>
          </a:xfrm>
          <a:prstGeom prst="rect">
            <a:avLst/>
          </a:prstGeom>
        </p:spPr>
      </p:pic>
      <p:sp>
        <p:nvSpPr>
          <p:cNvPr id="2" name="Rectangle 1">
            <a:extLst>
              <a:ext uri="{FF2B5EF4-FFF2-40B4-BE49-F238E27FC236}">
                <a16:creationId xmlns:a16="http://schemas.microsoft.com/office/drawing/2014/main" id="{649051A9-61B4-4C98-9EE5-43E781B48D4D}"/>
              </a:ext>
            </a:extLst>
          </p:cNvPr>
          <p:cNvSpPr/>
          <p:nvPr/>
        </p:nvSpPr>
        <p:spPr>
          <a:xfrm>
            <a:off x="882698" y="715142"/>
            <a:ext cx="7677641" cy="923330"/>
          </a:xfrm>
          <a:prstGeom prst="rect">
            <a:avLst/>
          </a:prstGeom>
        </p:spPr>
        <p:txBody>
          <a:bodyPr wrap="square">
            <a:spAutoFit/>
          </a:bodyPr>
          <a:lstStyle/>
          <a:p>
            <a:r>
              <a:rPr lang="en-US" sz="5400" dirty="0">
                <a:solidFill>
                  <a:schemeClr val="bg1"/>
                </a:solidFill>
                <a:latin typeface="Cambria" panose="02040503050406030204" pitchFamily="18" charset="0"/>
                <a:ea typeface="Cambria" panose="02040503050406030204" pitchFamily="18" charset="0"/>
              </a:rPr>
              <a:t>EMPLOLYMENT FORMS:</a:t>
            </a:r>
            <a:endParaRPr lang="en-US" sz="54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93295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AEC3F2-FD0C-4931-B72B-58652E0E6F9D}"/>
              </a:ext>
            </a:extLst>
          </p:cNvPr>
          <p:cNvSpPr>
            <a:spLocks noGrp="1"/>
          </p:cNvSpPr>
          <p:nvPr>
            <p:ph idx="1"/>
          </p:nvPr>
        </p:nvSpPr>
        <p:spPr>
          <a:xfrm>
            <a:off x="661515" y="2616200"/>
            <a:ext cx="5866286" cy="3416300"/>
          </a:xfrm>
        </p:spPr>
        <p:txBody>
          <a:bodyPr>
            <a:normAutofit/>
          </a:bodyPr>
          <a:lstStyle/>
          <a:p>
            <a:pPr>
              <a:buFont typeface="Wingdings" panose="05000000000000000000" pitchFamily="2" charset="2"/>
              <a:buChar char="Ø"/>
            </a:pPr>
            <a:r>
              <a:rPr lang="en-US" dirty="0">
                <a:latin typeface="Cambria" panose="02040503050406030204" pitchFamily="18" charset="0"/>
                <a:ea typeface="Cambria" panose="02040503050406030204" pitchFamily="18" charset="0"/>
              </a:rPr>
              <a:t>Your first and last name fields are populated from </a:t>
            </a:r>
            <a:r>
              <a:rPr lang="en-US" dirty="0" err="1">
                <a:latin typeface="Cambria" panose="02040503050406030204" pitchFamily="18" charset="0"/>
                <a:ea typeface="Cambria" panose="02040503050406030204" pitchFamily="18" charset="0"/>
              </a:rPr>
              <a:t>JobX</a:t>
            </a:r>
            <a:r>
              <a:rPr lang="en-US" dirty="0">
                <a:latin typeface="Cambria" panose="02040503050406030204" pitchFamily="18" charset="0"/>
                <a:ea typeface="Cambria" panose="02040503050406030204" pitchFamily="18" charset="0"/>
              </a:rPr>
              <a:t>. Please read the information on the cover page. </a:t>
            </a:r>
          </a:p>
          <a:p>
            <a:pPr>
              <a:buFont typeface="Wingdings" panose="05000000000000000000" pitchFamily="2" charset="2"/>
              <a:buChar char="Ø"/>
            </a:pPr>
            <a:r>
              <a:rPr lang="en-US" dirty="0">
                <a:latin typeface="Cambria" panose="02040503050406030204" pitchFamily="18" charset="0"/>
                <a:ea typeface="Cambria" panose="02040503050406030204" pitchFamily="18" charset="0"/>
              </a:rPr>
              <a:t>Then, select ‘Click Here’ to proceed to the Form I-9.</a:t>
            </a:r>
          </a:p>
          <a:p>
            <a:pPr lvl="1">
              <a:buFont typeface="Wingdings" panose="05000000000000000000" pitchFamily="2" charset="2"/>
              <a:buChar char="Ø"/>
            </a:pPr>
            <a:r>
              <a:rPr lang="en-US" dirty="0">
                <a:latin typeface="Cambria" panose="02040503050406030204" pitchFamily="18" charset="0"/>
                <a:ea typeface="Cambria" panose="02040503050406030204" pitchFamily="18" charset="0"/>
              </a:rPr>
              <a:t>Students: Will complete section 1 of the form. </a:t>
            </a:r>
          </a:p>
          <a:p>
            <a:pPr lvl="1">
              <a:buFont typeface="Wingdings" panose="05000000000000000000" pitchFamily="2" charset="2"/>
              <a:buChar char="Ø"/>
            </a:pPr>
            <a:r>
              <a:rPr lang="en-US" dirty="0">
                <a:latin typeface="Cambria" panose="02040503050406030204" pitchFamily="18" charset="0"/>
                <a:ea typeface="Cambria" panose="02040503050406030204" pitchFamily="18" charset="0"/>
              </a:rPr>
              <a:t>Supervisors: Complete section 2 of the Form I-9 once the student presents the employment documents for physical inspection</a:t>
            </a:r>
            <a:r>
              <a:rPr lang="en-US" dirty="0"/>
              <a:t>. </a:t>
            </a:r>
          </a:p>
        </p:txBody>
      </p:sp>
      <p:sp>
        <p:nvSpPr>
          <p:cNvPr id="5" name="AutoShape 2" descr="data:image/jpg;base64,/9j/4AAQSkZJRgABAQEAeAB4AAD/2wBDAAUDBAQEAwUEBAQFBQUGBwwIBwcHBw8LCwkMEQ8SEhEPERETFhwXExQaFRERGCEYGh0dHx8fExciJCIeJBweHx7/2wBDAQUFBQcGBw4ICA4eFBEUHh4eHh4eHh4eHh4eHh4eHh4eHh4eHh4eHh4eHh4eHh4eHh4eHh4eHh4eHh4eHh4eHh7/wAARCACjAK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rwD9qf9oSz+FsH/CO6BHBqHiu5i37X5isUP3XkA6seqp+J4wGAPXfHPjbwn4I0z+0vFevWWkWxyEM7/NIR1CIMs59lBrwfxN+2d8ONPunt9F0fXdZVP8AluI0gif6bzu/NRXwz4r8Sa94r1qXWPEeq3eqahN96e5kLNjsoHRVGeFHA7Vj0Afcdl+294beXbeeBNWgj3feivI5Dj6ELz+Nen/D79pf4S+MZYrWPXn0S+kIVbbVo/I5PYSAmPOe27NfmbRQB+yysrKGU5B6U6vzZ/Z4/aJ8UfDG9g0zVZrnW/Cxwj2Ukm6S1X+9Ax+7j+5nafY81+iXhbXtK8T+HbHxBod7He6dfRCaCZOjKexHUEHIIPIIINAGpRRRQAUUUUAFFFFABRRRQAUUUUAFFFFAHF/Gvx3Z/Df4bat4su9skltFstYG/wCW1w3EaeuMkE+ihj2r8q/EGr6lr+t3mtaxeS3moXszTXE0jZZ2Y5J9h7dq+wf+CkviKZLTwl4SiOIJHm1GdfUqBHH+QaT86+LqACiiigAooooAK+of2CPinN4f8aN8PdWum/snW23WG9vlgvAOAPQSAY/3gvqa+XqvaHqV1o2tWOsWD+Xd2NzHcwN/ddGDKfzAoA/YqiqHh/UY9X0LT9WiXal7ax3CDrgOgYDP0NX6ACiiigAooooAKKKKACiiigAooooA+Dv+CkEcy/FLw3M3+obRdqf7wnkLfoVr5Yr7m/4KOeFGvPB3h7xjCjMdMuns7nb/AM85gCrH0AaPH/A6+GaACiiigAooooAKKK3fAXh668WeNdG8M2e7z9TvorYMOdgZgCx9gCT+BoA/U/4NxzQ/CLwZFc/NOmgWKyH/AGhboD+ua6yq9haw2Njb2NsmyC3iWKJf7qqAAPyAqxQAUUUUAFFFFABRRRQAUUUUAFFFFAGJ448N6Z4w8Ian4X1iHzLHUrdoJR3XP3WH+0pAYH1Ar8rfip4F1z4c+Nr7wrr8O24t23RTKp8u4iJO2VCeqkD8CCDyDX6215x8cvhD4X+LPhz7BrUZttQt1b+z9RiA822Y9sdHQkDKH8MHBoA/K6ivS/jB8E/Hvwwu3bXtKa40vdti1SzzJbv6bmxlD7MB3xmvNKACiirmk6bqGrahDp2l2NzfXk7bIoLeJpJHJ7BRyTQBTr7W/YG+D91Ybvil4hs/KeeAw6JFIvzBGyHuMHoGHyr6gsehBOd+zp+yZeNeweJPirbpFbx4e20RZAzSnqDORwF6fIDk98dD9nQRRwxJFFGkcaKFREUAKAMAADoB6UAS0UUUAFFFFABRRRQAUUUUAFFFVNVvrHS9Nn1HVLyCzs7ZDJPPPIEjjUclmY8AUAW6x/FXibw74W0xtR8Sa1YaRaD/AJa3c6xhj6LnqfYc18p/HD9sSG3abR/hZarO4JV9ZvIjs+sMR5P+8/HB+U9a+RfF3ijxF4u1h9X8TaxeatfP/wAtbiUsQP7qjoo9gAKAPuDx/wDtleAtHlktvCmkaj4lmXpOf9Etz9CwLnH+4PrXimuftjfFW81BZtNttA0y2RwywJaNLvA/hZnYk59V2184UUAffXwx/bA8C6/axWPjqxn8O3zjZLKsZnsnzx1GXXPoVIH96uxn8Ffs1/EOZr+Cz8F6lLJ99tPvVgck92ELqQTnuM9K/NSigD9KE/Z5/Z60o/aZ/Denqv3g11rFwUA+jS4I+tPufid+z38JtNkt9G1Lw5aMq7Ta6FEk80hHZjEDzx1dh9a/NSigD6s+J37Znii/1JYvh/pMGjafE+fPv41nuJwOxUHYg9huPH3qu+Cv22dct9kPjDwfY3y9DPpszQMB67H3Bj+K18jUUAfp58Nf2iPhV45EUFn4gTStQfA+xari3kyegViSjH2VifavXK/GevYPg9+0N8RPhu8Fnbak2s6JHhW0y/YugUdo3+9HxnAHy+qmgD9OKK8v+B/xu8F/Fez2aPcvZazDHvuNKusCZAMAspHDpk/eHqMgZr1CgAooooAKKKKACviD/gof8Q7y48Raf8N9PuGjsbWBb3UVRiPNmbPlo3qFUBserj0Ffb9flh+03rX9vfH/AMZ3+8sqam9qrf7MAEIx7YjFAHm1SRRySNtjjZz/ALIJ/lXrn7Jvwws/il8Uk03WN39i6dbm+v0VipmUMqrEGHI3MwyePlDY5xXvXjP9qfwn8OdfuvB3w9+H1nPp+mSG2edJxaxO6EqwRFjOQCPvk888d6APiz7Jdf8APrP/AN8Gj7Jdf8+s/wD3wa+uP+G4tU/6J3Z/+DV//jdH/DcWqf8ARO7P/wAGr/8AxugD5H+yXX/PrP8A98Gj7Jdf8+s//fBr64/4bi1T/ondn/4NX/8AjdH/AA3Fqn/RO7P/AMGr/wDxugD5H+yXX/PrP/3waPsl1/z6z/8AfBr64/4bi1T/AKJ3Z/8Ag1f/AON0f8Nxap/0Tuz/APBq/wD8boA+R/sl1/z6z/8AfBo+yXX/AD6z/wDfBr64/wCG4tU/6J3Z/wDg1f8A+N0f8Nxap/0Tuz/8Gr//ABugD5HNrdKu5reUAeqGoK+wF/bg1Q/e+HVmV7/8TVv/AI1Wp420nwB+0Z8ENa+IHhbQYtB8X6FG8lzEoG5/LQyNGxUASh1ztcgHcMcDIoA+QfCev6r4W8RWHiHQ7x7TUbCcTQSr2I7EdwRkEdwSK/Vv4XeLLbxz8PtC8W2qiNNSs1mdB0jk6SJnvtcMv4V+R1fod/wT61j+0PgM2nM+W0rVri3VfRWCyg/TMjfkaAPoqiiigAooooAq6peQ6dpt1qFz8sFrC80h9FVST+gNfj3ql5NqGp3WoXHM9zO80n+8zEn9Sa/Ub9pzWf7B+APjTUN4Qtpj2qt6GciEY98yCvyvoA+uf+Cav/I1eMv+vG2/9DevlTXznXtQJ/5+pP8A0M19V/8ABNT/AJGrxl/1423/AKG9fOfhfR7PxF8XNK0DUZporLU9ehs7iSFgJEjkuAjMpIIBwTjIP0oA5KivcNX+GvgYavJ/ZcniH+zg5CC4vITK6g8EkQgAkc4wa734f/Bf4D+JJY7HUdd8aaNqD4CrPfWxhkPosn2cAfQ4/Gu6pl2Ipx5nE8ihnmBrVPZxnr56XPlKivvi/wD2N/hTY2FxeS694zMcETSttu7YnCjJx+49q5vR/wBmj4M389nHNqXxE01b5N9pNeS2qRTALu+VhCRnHPOK5oUKlSLlFXSO+riqNKahOVmz4ror72f9jr4Qx7PM8VeK08wApnULUbgcAEfuORkj86a37IHwbW0+2N4v8TC23bfN/tK02Z9N3kYzUcsuxq6kFuz4Lor70f8AY/8Ag6jKG8XeKFZ9uwHUrQbt33cfuOc9qgl/ZF+EK3FtDD4g8ZXXnTmBmgvrRhEwUk7v3OR09zyOKapyfQTrU1uz4Sr7G/4J/wD/ACTr4m/9cov/AETNXJftSfAjwD8Mvh3Z+IvCevaxqV3JrEdhMl1dwTRorQzOeI41IbMY6nueK63/AIJ/f8k6+Jv/AFyh/wDRM1S01oy1JSV0z45r7J/4JraxifxnoDt95bW8iX6GRHP6x/lXxtX0L+wDrJ039oCKwLYXVdMubXae5UCYfjiI/rSGfonRRRQAUUUUAfOP/BQnWf7P+BkGmI/z6rq0ELL6oivIT/30ifmK/PWvt7/gpRZ6lJ4Z8G6hCjHTYLy6iuG7CV1jMWfwSWviGgD65/4Jqf8AI1eMv+vG2/8AQ3rwX4VqG/aG8KK/3T4ssw30+1pmvev+Can/ACNXjL/rxtv/AEN6+cvDK3D/ABZ0yO03LcNrsQiI6hzcDbj3zVQjzSSIqS5IuXY/Sr4O+H/B1h4dmbw4sV+v2qWKW9eIbpWVyMAn+EDAGOOM964/9obTvA9pZRwro9quvTsHR7ceUUQHlpAv3gcYAI9fSuL+FHj+88EeFdT0n7GtzLNMJrNi3yRsVwxYdSPlUgfWqOkaP4n8e6/LPCkt5czPme6l4jj+rYwBjgKPTgV9ZhcrqUsRLEYiVoLu9/8Agf8ADH55js8o18DDCYSmpVJK1kr8vp5/lvuek/BrxJqWv+FdZ8K3DNdTwWT/AGN2bkqylQhJ9CRg+/tW7Y6J4g1LTPDOj6toi6bY6N5cl1PLcxyed5cZXYqqTgHJzk9K6D4b+CbHwbpjRxP9pvp8G5uGXG7HRVHZRk111eTjMfT9vN4eK5W7r1tZtf8ABPpMuymr9VpxxcnzJWa02vdJ6dLLZ+R4XpujtrGi3LNNbXdtZXUGm6dI8yqktpFceZIwLEAjayjj+5WzceG9Uj1y8n0nR7WfRZNR86IWf2cun7gIWjVzsUFtwYkZ9Kn+LOmyal4+8G6fa2OlXbtFfFYdRjLW7YRCdwAJyOo98VlapquqeHp9T0htY0nwiuk6Yt5a21lbRiC+mYuW2iQZKgqq7Vwck10fW6k7SjbVPR3726enbqzgeBo0m41L+60uZWV2k5ddlaT69ERaX8Pda/4RzWoL7RYmvWsEhsN8kbFHEsjEKc4XgrzxWhr/AID1qTxLK2h2cWn2cixbZYmRVjcW80bPtBznLKM+9ZUHirxvfWU+ptrbaaza7aaaln9kjIg81Yy+SRkkbiAD75qW48R+MdL8+5k8TfaU07xINI8ue0jCzxsoO+Qou7I3D7uOnSqeKxTk3eN30162/wAl97M44TAKEY8s7K2vu30cvn1f3I8g/bZ0u4svg3oZl8KQaN5Gq2ltJOsyFp3Fvc5wqHBXgnc3zc1F/wAE/v8AknXxN/65Q/8Aomasn9rvxRqup/C3TNN1fVWvpX1S2vF2Nbyw/wCpuVLI8WCgORiORd3Gc8Gtb/gn9/yTr4m/9cof/RM1ePjOf2r59/n+p9Llns/q69ne3nZP8LI+Oa9B/Zy1j+wfjp4N1IvsQatDDI391JW8pj9MOa8+rW8J2ep3/ijSrLRYXm1Ka8iS1RFLEyFhtwB15xXKegfsFRRRQAUUUUAYvjLwzofjDw1eeHfEdhHfabeJslhkyOnIYMOQwIBBHIIr4V+P37K3iTwX5+ueCftPiLQFy8kAXN5aqOu5QP3i/wC0oz6rgZr9BKKAPiD/AIJq8eKvGX/Xjbf+hvXzboeuf8Iv8UrDxJ9k+1/2Trcd99n8zZ5vlTh9m7B2524zg4z0NfqdovgrwvovivUvFGk6Pb2OqapEsd9LANon2sSGZR8u7JPzYyc854r8mNd/5DV9/wBfMn/oRoA+jT+0r4JbUGvG+CiNIx3bP+EjfZk+i+RjHtXVWP7bFrYWqWtj8JobaBPuxxa4FUfQC2r46orariKtVJVJN27s5qGDw+HbdKmo37JI+zP+G5v+qXf+V/8A+56nsv24rNrjbffDWeGLafmh1kStnHAwYV4zjnP518WUVidJ9kN+29C8qSt8KULx52MdcGVz1wfs3FQ337alpebDP8JoJJY8tFJJrKuY2/vDNtwa+PaKd2hOKe6Prk/tozHd/wAW4g5cS/8AITX74xhj/o/JGOv0ob9tCZv+abwf60zH/iaIctxhj/o/3hj71fI1FF2HKux7f8d/j0vxP8IQeHo/Bttoax6kl+88VyshkZY5EwwESZ/1pOc9q9X/AOCf3/JOvib/ANcof/RM1fHNfav/AATchjn8O+O4J0WSKSe0R1bowKTAg+2KG29wSSVkfOPwa+DXjj4qah5fh/T/ACdNR9txqd1lLeL1Abq7f7K5PIzgc196fAr4BeCvhXFHeWkP9reINm2TVbqMb1yMERL0iByemWIJBY16npdhY6Xp8GnaZZwWdnboEhggjEccajoFUDAFWqQwooooAKKKKACvz0/a51b4qeDfjTrQXxT4o0/RtQlFzphg1KeK3eMquVQBtoKtkFfocYIr9C6huIIbiLy7iGKVOu11BH5GgD8m/wDhZvxI/wCiheLf/Bxcf/F1ysjtI7SSMzMTkk8kk9STX7D/ANk6X/0DbP8A78L/AIUf2Tpf/QNs/wDvwv8AhQB+OlFfsX/ZOl/9A2z/AO/C/wCFH9k6X/0DbP8A78L/AIUAfjpRX7F/2Tpf/QNs/wDvwv8AhR/ZOl/9A2z/AO/C/wCFAH46UV+xf9k6X/0DbP8A78L/AIUf2Tpf/QNs/wDvwv8AhQB+OlFfsX/ZOl/9A2z/AO/C/wCFH9k6X/0DbP8A78L/AIUAfjpW14e8U+JvDqSp4e8R6xpCzkNKtjeyQCQrnaWCMMkZPX1r9cf7J0v/AKBtn/34X/Cj+ydL/wCgbZ/9+F/woA/KJfiZ8SmbC/EDxaWP/UYuP/i6/RH9k6y8XWfwT0qTxvc6nPq91LLc/wDExleSdImb92rFyWHygHB6Zr02LTdOilWSKwtUkXlWWFQR9CBxVygAooooAKKKKACiiigAooooAKKKKACiiigAooooAKKKKACiiigAooooAKKKKAP/2Q==">
            <a:extLst>
              <a:ext uri="{FF2B5EF4-FFF2-40B4-BE49-F238E27FC236}">
                <a16:creationId xmlns:a16="http://schemas.microsoft.com/office/drawing/2014/main" id="{32201E23-9498-41AC-A1F6-6B15E16914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g;base64,/9j/4AAQSkZJRgABAQEAeAB4AAD/2wBDAAUDBAQEAwUEBAQFBQUGBwwIBwcHBw8LCwkMEQ8SEhEPERETFhwXExQaFRERGCEYGh0dHx8fExciJCIeJBweHx7/2wBDAQUFBQcGBw4ICA4eFBEUHh4eHh4eHh4eHh4eHh4eHh4eHh4eHh4eHh4eHh4eHh4eHh4eHh4eHh4eHh4eHh4eHh7/wAARCACjAK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rwD9qf9oSz+FsH/CO6BHBqHiu5i37X5isUP3XkA6seqp+J4wGAPXfHPjbwn4I0z+0vFevWWkWxyEM7/NIR1CIMs59lBrwfxN+2d8ONPunt9F0fXdZVP8AluI0gif6bzu/NRXwz4r8Sa94r1qXWPEeq3eqahN96e5kLNjsoHRVGeFHA7Vj0Afcdl+294beXbeeBNWgj3feivI5Dj6ELz+Nen/D79pf4S+MZYrWPXn0S+kIVbbVo/I5PYSAmPOe27NfmbRQB+yysrKGU5B6U6vzZ/Z4/aJ8UfDG9g0zVZrnW/Cxwj2Ukm6S1X+9Ax+7j+5nafY81+iXhbXtK8T+HbHxBod7He6dfRCaCZOjKexHUEHIIPIIINAGpRRRQAUUUUAFFFFABRRRQAUUUUAFFFFAHF/Gvx3Z/Df4bat4su9skltFstYG/wCW1w3EaeuMkE+ihj2r8q/EGr6lr+t3mtaxeS3moXszTXE0jZZ2Y5J9h7dq+wf+CkviKZLTwl4SiOIJHm1GdfUqBHH+QaT86+LqACiiigAooooAK+of2CPinN4f8aN8PdWum/snW23WG9vlgvAOAPQSAY/3gvqa+XqvaHqV1o2tWOsWD+Xd2NzHcwN/ddGDKfzAoA/YqiqHh/UY9X0LT9WiXal7ax3CDrgOgYDP0NX6ACiiigAooooAKKKKACiiigAooooA+Dv+CkEcy/FLw3M3+obRdqf7wnkLfoVr5Yr7m/4KOeFGvPB3h7xjCjMdMuns7nb/AM85gCrH0AaPH/A6+GaACiiigAooooAKKK3fAXh668WeNdG8M2e7z9TvorYMOdgZgCx9gCT+BoA/U/4NxzQ/CLwZFc/NOmgWKyH/AGhboD+ua6yq9haw2Njb2NsmyC3iWKJf7qqAAPyAqxQAUUUUAFFFFABRRRQAUUUUAFFFFAGJ448N6Z4w8Ian4X1iHzLHUrdoJR3XP3WH+0pAYH1Ar8rfip4F1z4c+Nr7wrr8O24t23RTKp8u4iJO2VCeqkD8CCDyDX6215x8cvhD4X+LPhz7BrUZttQt1b+z9RiA822Y9sdHQkDKH8MHBoA/K6ivS/jB8E/Hvwwu3bXtKa40vdti1SzzJbv6bmxlD7MB3xmvNKACiirmk6bqGrahDp2l2NzfXk7bIoLeJpJHJ7BRyTQBTr7W/YG+D91Ybvil4hs/KeeAw6JFIvzBGyHuMHoGHyr6gsehBOd+zp+yZeNeweJPirbpFbx4e20RZAzSnqDORwF6fIDk98dD9nQRRwxJFFGkcaKFREUAKAMAADoB6UAS0UUUAFFFFABRRRQAUUUUAFFFVNVvrHS9Nn1HVLyCzs7ZDJPPPIEjjUclmY8AUAW6x/FXibw74W0xtR8Sa1YaRaD/AJa3c6xhj6LnqfYc18p/HD9sSG3abR/hZarO4JV9ZvIjs+sMR5P+8/HB+U9a+RfF3ijxF4u1h9X8TaxeatfP/wAtbiUsQP7qjoo9gAKAPuDx/wDtleAtHlktvCmkaj4lmXpOf9Etz9CwLnH+4PrXimuftjfFW81BZtNttA0y2RwywJaNLvA/hZnYk59V2184UUAffXwx/bA8C6/axWPjqxn8O3zjZLKsZnsnzx1GXXPoVIH96uxn8Ffs1/EOZr+Cz8F6lLJ99tPvVgck92ELqQTnuM9K/NSigD9KE/Z5/Z60o/aZ/Denqv3g11rFwUA+jS4I+tPufid+z38JtNkt9G1Lw5aMq7Ta6FEk80hHZjEDzx1dh9a/NSigD6s+J37Znii/1JYvh/pMGjafE+fPv41nuJwOxUHYg9huPH3qu+Cv22dct9kPjDwfY3y9DPpszQMB67H3Bj+K18jUUAfp58Nf2iPhV45EUFn4gTStQfA+xari3kyegViSjH2VifavXK/GevYPg9+0N8RPhu8Fnbak2s6JHhW0y/YugUdo3+9HxnAHy+qmgD9OKK8v+B/xu8F/Fez2aPcvZazDHvuNKusCZAMAspHDpk/eHqMgZr1CgAooooAKKKKACviD/gof8Q7y48Raf8N9PuGjsbWBb3UVRiPNmbPlo3qFUBserj0Ffb9flh+03rX9vfH/AMZ3+8sqam9qrf7MAEIx7YjFAHm1SRRySNtjjZz/ALIJ/lXrn7Jvwws/il8Uk03WN39i6dbm+v0VipmUMqrEGHI3MwyePlDY5xXvXjP9qfwn8OdfuvB3w9+H1nPp+mSG2edJxaxO6EqwRFjOQCPvk888d6APiz7Jdf8APrP/AN8Gj7Jdf8+s/wD3wa+uP+G4tU/6J3Z/+DV//jdH/DcWqf8ARO7P/wAGr/8AxugD5H+yXX/PrP8A98Gj7Jdf8+s//fBr64/4bi1T/ondn/4NX/8AjdH/AA3Fqn/RO7P/AMGr/wDxugD5H+yXX/PrP/3waPsl1/z6z/8AfBr64/4bi1T/AKJ3Z/8Ag1f/AON0f8Nxap/0Tuz/APBq/wD8boA+R/sl1/z6z/8AfBo+yXX/AD6z/wDfBr64/wCG4tU/6J3Z/wDg1f8A+N0f8Nxap/0Tuz/8Gr//ABugD5HNrdKu5reUAeqGoK+wF/bg1Q/e+HVmV7/8TVv/AI1Wp420nwB+0Z8ENa+IHhbQYtB8X6FG8lzEoG5/LQyNGxUASh1ztcgHcMcDIoA+QfCev6r4W8RWHiHQ7x7TUbCcTQSr2I7EdwRkEdwSK/Vv4XeLLbxz8PtC8W2qiNNSs1mdB0jk6SJnvtcMv4V+R1fod/wT61j+0PgM2nM+W0rVri3VfRWCyg/TMjfkaAPoqiiigAooooAq6peQ6dpt1qFz8sFrC80h9FVST+gNfj3ql5NqGp3WoXHM9zO80n+8zEn9Sa/Ub9pzWf7B+APjTUN4Qtpj2qt6GciEY98yCvyvoA+uf+Cav/I1eMv+vG2/9DevlTXznXtQJ/5+pP8A0M19V/8ABNT/AJGrxl/1423/AKG9fOfhfR7PxF8XNK0DUZporLU9ehs7iSFgJEjkuAjMpIIBwTjIP0oA5KivcNX+GvgYavJ/ZcniH+zg5CC4vITK6g8EkQgAkc4wa734f/Bf4D+JJY7HUdd8aaNqD4CrPfWxhkPosn2cAfQ4/Gu6pl2Ipx5nE8ihnmBrVPZxnr56XPlKivvi/wD2N/hTY2FxeS694zMcETSttu7YnCjJx+49q5vR/wBmj4M389nHNqXxE01b5N9pNeS2qRTALu+VhCRnHPOK5oUKlSLlFXSO+riqNKahOVmz4ror72f9jr4Qx7PM8VeK08wApnULUbgcAEfuORkj86a37IHwbW0+2N4v8TC23bfN/tK02Z9N3kYzUcsuxq6kFuz4Lor70f8AY/8Ag6jKG8XeKFZ9uwHUrQbt33cfuOc9qgl/ZF+EK3FtDD4g8ZXXnTmBmgvrRhEwUk7v3OR09zyOKapyfQTrU1uz4Sr7G/4J/wD/ACTr4m/9cov/AETNXJftSfAjwD8Mvh3Z+IvCevaxqV3JrEdhMl1dwTRorQzOeI41IbMY6nueK63/AIJ/f8k6+Jv/AFyh/wDRM1S01oy1JSV0z45r7J/4JraxifxnoDt95bW8iX6GRHP6x/lXxtX0L+wDrJ039oCKwLYXVdMubXae5UCYfjiI/rSGfonRRRQAUUUUAfOP/BQnWf7P+BkGmI/z6rq0ELL6oivIT/30ifmK/PWvt7/gpRZ6lJ4Z8G6hCjHTYLy6iuG7CV1jMWfwSWviGgD65/4Jqf8AI1eMv+vG2/8AQ3rwX4VqG/aG8KK/3T4ssw30+1pmvev+Can/ACNXjL/rxtv/AEN6+cvDK3D/ABZ0yO03LcNrsQiI6hzcDbj3zVQjzSSIqS5IuXY/Sr4O+H/B1h4dmbw4sV+v2qWKW9eIbpWVyMAn+EDAGOOM964/9obTvA9pZRwro9quvTsHR7ceUUQHlpAv3gcYAI9fSuL+FHj+88EeFdT0n7GtzLNMJrNi3yRsVwxYdSPlUgfWqOkaP4n8e6/LPCkt5czPme6l4jj+rYwBjgKPTgV9ZhcrqUsRLEYiVoLu9/8Agf8ADH55js8o18DDCYSmpVJK1kr8vp5/lvuek/BrxJqWv+FdZ8K3DNdTwWT/AGN2bkqylQhJ9CRg+/tW7Y6J4g1LTPDOj6toi6bY6N5cl1PLcxyed5cZXYqqTgHJzk9K6D4b+CbHwbpjRxP9pvp8G5uGXG7HRVHZRk111eTjMfT9vN4eK5W7r1tZtf8ABPpMuymr9VpxxcnzJWa02vdJ6dLLZ+R4XpujtrGi3LNNbXdtZXUGm6dI8yqktpFceZIwLEAjayjj+5WzceG9Uj1y8n0nR7WfRZNR86IWf2cun7gIWjVzsUFtwYkZ9Kn+LOmyal4+8G6fa2OlXbtFfFYdRjLW7YRCdwAJyOo98VlapquqeHp9T0htY0nwiuk6Yt5a21lbRiC+mYuW2iQZKgqq7Vwck10fW6k7SjbVPR3726enbqzgeBo0m41L+60uZWV2k5ddlaT69ERaX8Pda/4RzWoL7RYmvWsEhsN8kbFHEsjEKc4XgrzxWhr/AID1qTxLK2h2cWn2cixbZYmRVjcW80bPtBznLKM+9ZUHirxvfWU+ptrbaaza7aaaln9kjIg81Yy+SRkkbiAD75qW48R+MdL8+5k8TfaU07xINI8ue0jCzxsoO+Qou7I3D7uOnSqeKxTk3eN30162/wAl97M44TAKEY8s7K2vu30cvn1f3I8g/bZ0u4svg3oZl8KQaN5Gq2ltJOsyFp3Fvc5wqHBXgnc3zc1F/wAE/v8AknXxN/65Q/8Aomasn9rvxRqup/C3TNN1fVWvpX1S2vF2Nbyw/wCpuVLI8WCgORiORd3Gc8Gtb/gn9/yTr4m/9cof/RM1ePjOf2r59/n+p9Llns/q69ne3nZP8LI+Oa9B/Zy1j+wfjp4N1IvsQatDDI391JW8pj9MOa8+rW8J2ep3/ijSrLRYXm1Ka8iS1RFLEyFhtwB15xXKegfsFRRRQAUUUUAYvjLwzofjDw1eeHfEdhHfabeJslhkyOnIYMOQwIBBHIIr4V+P37K3iTwX5+ueCftPiLQFy8kAXN5aqOu5QP3i/wC0oz6rgZr9BKKAPiD/AIJq8eKvGX/Xjbf+hvXzboeuf8Iv8UrDxJ9k+1/2Trcd99n8zZ5vlTh9m7B2524zg4z0NfqdovgrwvovivUvFGk6Pb2OqapEsd9LANon2sSGZR8u7JPzYyc854r8mNd/5DV9/wBfMn/oRoA+jT+0r4JbUGvG+CiNIx3bP+EjfZk+i+RjHtXVWP7bFrYWqWtj8JobaBPuxxa4FUfQC2r46orariKtVJVJN27s5qGDw+HbdKmo37JI+zP+G5v+qXf+V/8A+56nsv24rNrjbffDWeGLafmh1kStnHAwYV4zjnP518WUVidJ9kN+29C8qSt8KULx52MdcGVz1wfs3FQ337alpebDP8JoJJY8tFJJrKuY2/vDNtwa+PaKd2hOKe6Prk/tozHd/wAW4g5cS/8AITX74xhj/o/JGOv0ob9tCZv+abwf60zH/iaIctxhj/o/3hj71fI1FF2HKux7f8d/j0vxP8IQeHo/Bttoax6kl+88VyshkZY5EwwESZ/1pOc9q9X/AOCf3/JOvib/ANcof/RM1fHNfav/AATchjn8O+O4J0WSKSe0R1bowKTAg+2KG29wSSVkfOPwa+DXjj4qah5fh/T/ACdNR9txqd1lLeL1Abq7f7K5PIzgc196fAr4BeCvhXFHeWkP9reINm2TVbqMb1yMERL0iByemWIJBY16npdhY6Xp8GnaZZwWdnboEhggjEccajoFUDAFWqQwooooAKKKKACvz0/a51b4qeDfjTrQXxT4o0/RtQlFzphg1KeK3eMquVQBtoKtkFfocYIr9C6huIIbiLy7iGKVOu11BH5GgD8m/wDhZvxI/wCiheLf/Bxcf/F1ysjtI7SSMzMTkk8kk9STX7D/ANk6X/0DbP8A78L/AIUf2Tpf/QNs/wDvwv8AhQB+OlFfsX/ZOl/9A2z/AO/C/wCFH9k6X/0DbP8A78L/AIUAfjpRX7F/2Tpf/QNs/wDvwv8AhR/ZOl/9A2z/AO/C/wCFAH46UV+xf9k6X/0DbP8A78L/AIUf2Tpf/QNs/wDvwv8AhQB+OlFfsX/ZOl/9A2z/AO/C/wCFH9k6X/0DbP8A78L/AIUAfjpW14e8U+JvDqSp4e8R6xpCzkNKtjeyQCQrnaWCMMkZPX1r9cf7J0v/AKBtn/34X/Cj+ydL/wCgbZ/9+F/woA/KJfiZ8SmbC/EDxaWP/UYuP/i6/RH9k6y8XWfwT0qTxvc6nPq91LLc/wDExleSdImb92rFyWHygHB6Zr02LTdOilWSKwtUkXlWWFQR9CBxVygAooooAKKKKACiiigAooooAKKKKACiiigAooooAKKKKACiiigAooooAKKKKAP/2Q==">
            <a:extLst>
              <a:ext uri="{FF2B5EF4-FFF2-40B4-BE49-F238E27FC236}">
                <a16:creationId xmlns:a16="http://schemas.microsoft.com/office/drawing/2014/main" id="{633CF0DD-25BC-476C-BA37-0371F5E27765}"/>
              </a:ext>
            </a:extLst>
          </p:cNvPr>
          <p:cNvSpPr>
            <a:spLocks noChangeAspect="1" noChangeArrowheads="1"/>
          </p:cNvSpPr>
          <p:nvPr/>
        </p:nvSpPr>
        <p:spPr bwMode="auto">
          <a:xfrm>
            <a:off x="5130800" y="4584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a:extLst>
              <a:ext uri="{FF2B5EF4-FFF2-40B4-BE49-F238E27FC236}">
                <a16:creationId xmlns:a16="http://schemas.microsoft.com/office/drawing/2014/main" id="{A6CD7632-0A48-4F09-9F15-D12A7AE81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036" y="2616200"/>
            <a:ext cx="5022850" cy="393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5B898F2-194B-45E8-8399-8FC8CB5C8E4C}"/>
              </a:ext>
            </a:extLst>
          </p:cNvPr>
          <p:cNvSpPr/>
          <p:nvPr/>
        </p:nvSpPr>
        <p:spPr>
          <a:xfrm>
            <a:off x="661515" y="977790"/>
            <a:ext cx="9606925" cy="630942"/>
          </a:xfrm>
          <a:prstGeom prst="rect">
            <a:avLst/>
          </a:prstGeom>
        </p:spPr>
        <p:txBody>
          <a:bodyPr wrap="none">
            <a:spAutoFit/>
          </a:bodyPr>
          <a:lstStyle/>
          <a:p>
            <a:r>
              <a:rPr lang="en-US" sz="3500" dirty="0">
                <a:solidFill>
                  <a:schemeClr val="bg1"/>
                </a:solidFill>
                <a:latin typeface="Cambria" panose="02040503050406030204" pitchFamily="18" charset="0"/>
                <a:ea typeface="Cambria" panose="02040503050406030204" pitchFamily="18" charset="0"/>
              </a:rPr>
              <a:t>ELECTRONIC FORM I-9 WORKFLOW- EMPLOYEE</a:t>
            </a:r>
            <a:endParaRPr lang="en-US" sz="35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5739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4942E-D3E8-4A6E-B7D5-E9AA003E9160}"/>
              </a:ext>
            </a:extLst>
          </p:cNvPr>
          <p:cNvSpPr>
            <a:spLocks noGrp="1"/>
          </p:cNvSpPr>
          <p:nvPr>
            <p:ph idx="1"/>
          </p:nvPr>
        </p:nvSpPr>
        <p:spPr>
          <a:xfrm>
            <a:off x="1154955" y="2603500"/>
            <a:ext cx="3378946" cy="3416300"/>
          </a:xfrm>
        </p:spPr>
        <p:txBody>
          <a:bodyPr/>
          <a:lstStyle/>
          <a:p>
            <a:pPr>
              <a:buFont typeface="Wingdings" panose="05000000000000000000" pitchFamily="2" charset="2"/>
              <a:buChar char="Ø"/>
            </a:pPr>
            <a:r>
              <a:rPr lang="en-US" dirty="0">
                <a:latin typeface="Cambria" panose="02040503050406030204" pitchFamily="18" charset="0"/>
                <a:ea typeface="Cambria" panose="02040503050406030204" pitchFamily="18" charset="0"/>
              </a:rPr>
              <a:t>Verify that the person listed on the next page is the individual who will be reviewing your employment documents</a:t>
            </a:r>
            <a:r>
              <a:rPr lang="en-US" dirty="0"/>
              <a:t>. </a:t>
            </a:r>
          </a:p>
        </p:txBody>
      </p:sp>
      <p:pic>
        <p:nvPicPr>
          <p:cNvPr id="5122" name="Picture 2">
            <a:extLst>
              <a:ext uri="{FF2B5EF4-FFF2-40B4-BE49-F238E27FC236}">
                <a16:creationId xmlns:a16="http://schemas.microsoft.com/office/drawing/2014/main" id="{20994A88-7A01-46AE-853E-527F3F4AA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8" y="2603500"/>
            <a:ext cx="6037262" cy="38052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3F27DBB-8270-45DB-83E2-52933ACCE62B}"/>
              </a:ext>
            </a:extLst>
          </p:cNvPr>
          <p:cNvSpPr/>
          <p:nvPr/>
        </p:nvSpPr>
        <p:spPr>
          <a:xfrm>
            <a:off x="809050" y="1036156"/>
            <a:ext cx="9606925" cy="630942"/>
          </a:xfrm>
          <a:prstGeom prst="rect">
            <a:avLst/>
          </a:prstGeom>
        </p:spPr>
        <p:txBody>
          <a:bodyPr wrap="none">
            <a:spAutoFit/>
          </a:bodyPr>
          <a:lstStyle/>
          <a:p>
            <a:r>
              <a:rPr lang="en-US" sz="3500" dirty="0">
                <a:solidFill>
                  <a:schemeClr val="bg1"/>
                </a:solidFill>
                <a:latin typeface="Cambria" panose="02040503050406030204" pitchFamily="18" charset="0"/>
                <a:ea typeface="Cambria" panose="02040503050406030204" pitchFamily="18" charset="0"/>
              </a:rPr>
              <a:t>ELECTRONIC FORM I-9 WORKFLOW- EMPLOYEE</a:t>
            </a:r>
            <a:endParaRPr lang="en-US" sz="35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8797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5B4EC2-6D3B-4D2A-BFFE-A71F4D371A7B}"/>
              </a:ext>
            </a:extLst>
          </p:cNvPr>
          <p:cNvSpPr>
            <a:spLocks noGrp="1"/>
          </p:cNvSpPr>
          <p:nvPr>
            <p:ph idx="1"/>
          </p:nvPr>
        </p:nvSpPr>
        <p:spPr>
          <a:xfrm>
            <a:off x="1154208" y="2628900"/>
            <a:ext cx="6109446" cy="3416300"/>
          </a:xfrm>
        </p:spPr>
        <p:txBody>
          <a:bodyPr>
            <a:normAutofit fontScale="92500" lnSpcReduction="10000"/>
          </a:bodyPr>
          <a:lstStyle/>
          <a:p>
            <a:pPr>
              <a:buFont typeface="Wingdings" panose="05000000000000000000" pitchFamily="2" charset="2"/>
              <a:buChar char="Ø"/>
            </a:pPr>
            <a:r>
              <a:rPr lang="en-US" dirty="0">
                <a:latin typeface="Cambria" panose="02040503050406030204" pitchFamily="18" charset="0"/>
                <a:ea typeface="Cambria" panose="02040503050406030204" pitchFamily="18" charset="0"/>
              </a:rPr>
              <a:t>Complete section 1 of the I-9 and electronically sign the form, including uploading your employment documents for record retention. </a:t>
            </a:r>
          </a:p>
          <a:p>
            <a:pPr>
              <a:buFont typeface="Wingdings" panose="05000000000000000000" pitchFamily="2" charset="2"/>
              <a:buChar char="Ø"/>
            </a:pPr>
            <a:r>
              <a:rPr lang="en-US" dirty="0">
                <a:latin typeface="Cambria" panose="02040503050406030204" pitchFamily="18" charset="0"/>
                <a:ea typeface="Cambria" panose="02040503050406030204" pitchFamily="18" charset="0"/>
              </a:rPr>
              <a:t>As a reminder, you will still need to present your original documents to the supervisor indicated in the previous screen for Physical Inspection of the employment documents before your Form I-9 is approved. </a:t>
            </a:r>
          </a:p>
          <a:p>
            <a:pPr>
              <a:buFont typeface="Wingdings" panose="05000000000000000000" pitchFamily="2" charset="2"/>
              <a:buChar char="Ø"/>
            </a:pPr>
            <a:r>
              <a:rPr lang="en-US" dirty="0">
                <a:latin typeface="Cambria" panose="02040503050406030204" pitchFamily="18" charset="0"/>
                <a:ea typeface="Cambria" panose="02040503050406030204" pitchFamily="18" charset="0"/>
              </a:rPr>
              <a:t>Next, click ‘Next’ to review the next page of the document until you receive a ‘Thank you for submitting your document page.’ Your document is not submitted until you review this page. Since this is a legal document, all pages must be presented to the individuals signing the document.</a:t>
            </a:r>
          </a:p>
        </p:txBody>
      </p:sp>
      <p:pic>
        <p:nvPicPr>
          <p:cNvPr id="6146" name="Picture 2">
            <a:extLst>
              <a:ext uri="{FF2B5EF4-FFF2-40B4-BE49-F238E27FC236}">
                <a16:creationId xmlns:a16="http://schemas.microsoft.com/office/drawing/2014/main" id="{75976FAA-0A06-40C4-94F4-9360D0BCD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427287"/>
            <a:ext cx="3810000" cy="41132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547FA5B-E196-4652-AA07-791613701D00}"/>
              </a:ext>
            </a:extLst>
          </p:cNvPr>
          <p:cNvSpPr/>
          <p:nvPr/>
        </p:nvSpPr>
        <p:spPr>
          <a:xfrm>
            <a:off x="549013" y="812800"/>
            <a:ext cx="10157652" cy="1107996"/>
          </a:xfrm>
          <a:prstGeom prst="rect">
            <a:avLst/>
          </a:prstGeom>
          <a:noFill/>
        </p:spPr>
        <p:txBody>
          <a:bodyPr wrap="none" lIns="91440" tIns="45720" rIns="91440" bIns="45720">
            <a:spAutoFit/>
          </a:bodyPr>
          <a:lstStyle/>
          <a:p>
            <a:pPr algn="ctr"/>
            <a:r>
              <a:rPr lang="en-US" sz="3000" dirty="0">
                <a:solidFill>
                  <a:schemeClr val="bg1"/>
                </a:solidFill>
                <a:latin typeface="Cambria" panose="02040503050406030204" pitchFamily="18" charset="0"/>
                <a:ea typeface="Cambria" panose="02040503050406030204" pitchFamily="18" charset="0"/>
              </a:rPr>
              <a:t>ELECTRONIC FORM SECTION 1- COMPLETED BY EMPLOYEE</a:t>
            </a:r>
            <a:endParaRPr lang="en-US" sz="30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a:p>
            <a:pPr algn="ct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3741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65C9CD-18D4-4E6B-BCD6-77034CF5508A}"/>
              </a:ext>
            </a:extLst>
          </p:cNvPr>
          <p:cNvSpPr>
            <a:spLocks noGrp="1"/>
          </p:cNvSpPr>
          <p:nvPr>
            <p:ph idx="1"/>
          </p:nvPr>
        </p:nvSpPr>
        <p:spPr>
          <a:xfrm>
            <a:off x="1154955" y="2603500"/>
            <a:ext cx="3544046" cy="3416300"/>
          </a:xfrm>
        </p:spPr>
        <p:txBody>
          <a:bodyPr>
            <a:normAutofit fontScale="85000" lnSpcReduction="20000"/>
          </a:bodyPr>
          <a:lstStyle/>
          <a:p>
            <a:pPr>
              <a:buFont typeface="Wingdings" panose="05000000000000000000" pitchFamily="2" charset="2"/>
              <a:buChar char="Ø"/>
            </a:pPr>
            <a:r>
              <a:rPr lang="en-US" dirty="0">
                <a:latin typeface="Cambria" panose="02040503050406030204" pitchFamily="18" charset="0"/>
                <a:ea typeface="Cambria" panose="02040503050406030204" pitchFamily="18" charset="0"/>
              </a:rPr>
              <a:t>Once all the forms are approved, the ‘My Dashboard’ Form Statuses are updated to ‘Completed’. </a:t>
            </a:r>
          </a:p>
          <a:p>
            <a:pPr>
              <a:buFont typeface="Wingdings" panose="05000000000000000000" pitchFamily="2" charset="2"/>
              <a:buChar char="Ø"/>
            </a:pPr>
            <a:r>
              <a:rPr lang="en-US" b="1" dirty="0">
                <a:latin typeface="Cambria" panose="02040503050406030204" pitchFamily="18" charset="0"/>
                <a:ea typeface="Cambria" panose="02040503050406030204" pitchFamily="18" charset="0"/>
              </a:rPr>
              <a:t>Once you have completed all the required employment forms, your hire request will go to the Financial Aid office for awarding and then to Payroll for processing</a:t>
            </a:r>
            <a:r>
              <a:rPr lang="en-US" dirty="0">
                <a:latin typeface="Cambria" panose="02040503050406030204" pitchFamily="18" charset="0"/>
                <a:ea typeface="Cambria" panose="02040503050406030204" pitchFamily="18" charset="0"/>
              </a:rPr>
              <a:t>. </a:t>
            </a:r>
            <a:br>
              <a:rPr lang="en-US"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a:p>
            <a:pPr>
              <a:buFont typeface="Wingdings" panose="05000000000000000000" pitchFamily="2" charset="2"/>
              <a:buChar char="Ø"/>
            </a:pPr>
            <a:r>
              <a:rPr lang="en-US" b="1" dirty="0">
                <a:highlight>
                  <a:srgbClr val="FFFF00"/>
                </a:highlight>
                <a:latin typeface="Cambria" panose="02040503050406030204" pitchFamily="18" charset="0"/>
                <a:ea typeface="Cambria" panose="02040503050406030204" pitchFamily="18" charset="0"/>
              </a:rPr>
              <a:t>You are not authorized to begin employment until both offices have processed your hire request, and you have received a confirmation email from payroll granting permission to start work</a:t>
            </a:r>
            <a:r>
              <a:rPr lang="en-US" b="1" dirty="0">
                <a:highlight>
                  <a:srgbClr val="FFFF00"/>
                </a:highlight>
              </a:rPr>
              <a:t>.</a:t>
            </a:r>
            <a:endParaRPr lang="en-US" b="1" dirty="0"/>
          </a:p>
        </p:txBody>
      </p:sp>
      <p:pic>
        <p:nvPicPr>
          <p:cNvPr id="7170" name="Picture 2">
            <a:extLst>
              <a:ext uri="{FF2B5EF4-FFF2-40B4-BE49-F238E27FC236}">
                <a16:creationId xmlns:a16="http://schemas.microsoft.com/office/drawing/2014/main" id="{A8D9E00B-DEB0-4C66-A6BC-09697F13B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1" y="2603500"/>
            <a:ext cx="6870613" cy="383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345EB11-FF43-4808-BB33-8E73CD09A648}"/>
              </a:ext>
            </a:extLst>
          </p:cNvPr>
          <p:cNvSpPr/>
          <p:nvPr/>
        </p:nvSpPr>
        <p:spPr>
          <a:xfrm>
            <a:off x="445767" y="838200"/>
            <a:ext cx="11300466" cy="630942"/>
          </a:xfrm>
          <a:prstGeom prst="rect">
            <a:avLst/>
          </a:prstGeom>
        </p:spPr>
        <p:txBody>
          <a:bodyPr wrap="none">
            <a:spAutoFit/>
          </a:bodyPr>
          <a:lstStyle/>
          <a:p>
            <a:r>
              <a:rPr lang="en-US" sz="3500" dirty="0">
                <a:solidFill>
                  <a:schemeClr val="bg1"/>
                </a:solidFill>
                <a:latin typeface="Cambria" panose="02040503050406030204" pitchFamily="18" charset="0"/>
                <a:ea typeface="Cambria" panose="02040503050406030204" pitchFamily="18" charset="0"/>
              </a:rPr>
              <a:t>USER DASHBOARD UPDATED:  WORKFLOW COMPLETED!</a:t>
            </a:r>
            <a:endParaRPr lang="en-US" sz="35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70633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EC6C-2A6C-4158-B51C-1674665039EF}"/>
              </a:ext>
            </a:extLst>
          </p:cNvPr>
          <p:cNvSpPr>
            <a:spLocks noGrp="1"/>
          </p:cNvSpPr>
          <p:nvPr>
            <p:ph type="ctrTitle"/>
          </p:nvPr>
        </p:nvSpPr>
        <p:spPr>
          <a:xfrm>
            <a:off x="3741489" y="2953776"/>
            <a:ext cx="5350017" cy="950448"/>
          </a:xfrm>
        </p:spPr>
        <p:txBody>
          <a:bodyPr/>
          <a:lstStyle/>
          <a:p>
            <a:r>
              <a:rPr lang="en-US" dirty="0">
                <a:latin typeface="Cambria" panose="02040503050406030204" pitchFamily="18" charset="0"/>
                <a:ea typeface="Cambria" panose="02040503050406030204" pitchFamily="18" charset="0"/>
              </a:rPr>
              <a:t>Hired…</a:t>
            </a:r>
          </a:p>
        </p:txBody>
      </p:sp>
    </p:spTree>
    <p:extLst>
      <p:ext uri="{BB962C8B-B14F-4D97-AF65-F5344CB8AC3E}">
        <p14:creationId xmlns:p14="http://schemas.microsoft.com/office/powerpoint/2010/main" val="2919706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FE3505-8F04-4D3B-980C-E82EBCD11138}"/>
              </a:ext>
            </a:extLst>
          </p:cNvPr>
          <p:cNvSpPr>
            <a:spLocks noGrp="1"/>
          </p:cNvSpPr>
          <p:nvPr>
            <p:ph idx="1"/>
          </p:nvPr>
        </p:nvSpPr>
        <p:spPr>
          <a:xfrm>
            <a:off x="2488805" y="2394255"/>
            <a:ext cx="6764252" cy="1034745"/>
          </a:xfrm>
        </p:spPr>
        <p:txBody>
          <a:bodyPr>
            <a:normAutofit/>
          </a:bodyPr>
          <a:lstStyle/>
          <a:p>
            <a:pPr marL="0" indent="0">
              <a:buNone/>
            </a:pPr>
            <a:r>
              <a:rPr lang="en-US" sz="1500" b="1" dirty="0">
                <a:latin typeface="Cambria" panose="02040503050406030204" pitchFamily="18" charset="0"/>
                <a:ea typeface="Cambria" panose="02040503050406030204" pitchFamily="18" charset="0"/>
              </a:rPr>
              <a:t>PLEASE NOTE:  </a:t>
            </a:r>
            <a:r>
              <a:rPr lang="en-US" sz="1500" dirty="0">
                <a:latin typeface="Cambria" panose="02040503050406030204" pitchFamily="18" charset="0"/>
                <a:ea typeface="Cambria" panose="02040503050406030204" pitchFamily="18" charset="0"/>
              </a:rPr>
              <a:t>Students will not be approved to work until they received a Hire Approval e-mail stating that they may begin work. </a:t>
            </a:r>
          </a:p>
          <a:p>
            <a:pPr marL="0" indent="0">
              <a:buNone/>
            </a:pPr>
            <a:r>
              <a:rPr lang="en-US" sz="1500" dirty="0">
                <a:latin typeface="Cambria" panose="02040503050406030204" pitchFamily="18" charset="0"/>
                <a:ea typeface="Cambria" panose="02040503050406030204" pitchFamily="18" charset="0"/>
              </a:rPr>
              <a:t>Example of email below:</a:t>
            </a:r>
          </a:p>
          <a:p>
            <a:pPr>
              <a:buFont typeface="Wingdings" panose="05000000000000000000" pitchFamily="2" charset="2"/>
              <a:buChar char="Ø"/>
            </a:pPr>
            <a:endParaRPr lang="en-US" dirty="0"/>
          </a:p>
        </p:txBody>
      </p:sp>
      <p:pic>
        <p:nvPicPr>
          <p:cNvPr id="2" name="Picture 1">
            <a:extLst>
              <a:ext uri="{FF2B5EF4-FFF2-40B4-BE49-F238E27FC236}">
                <a16:creationId xmlns:a16="http://schemas.microsoft.com/office/drawing/2014/main" id="{3F93F4DA-A18B-4164-A1BE-2262EA68A3A5}"/>
              </a:ext>
            </a:extLst>
          </p:cNvPr>
          <p:cNvPicPr>
            <a:picLocks noChangeAspect="1"/>
          </p:cNvPicPr>
          <p:nvPr/>
        </p:nvPicPr>
        <p:blipFill>
          <a:blip r:embed="rId2"/>
          <a:stretch>
            <a:fillRect/>
          </a:stretch>
        </p:blipFill>
        <p:spPr>
          <a:xfrm>
            <a:off x="240578" y="3619048"/>
            <a:ext cx="11850754" cy="3238952"/>
          </a:xfrm>
          <a:prstGeom prst="rect">
            <a:avLst/>
          </a:prstGeom>
        </p:spPr>
      </p:pic>
      <p:sp>
        <p:nvSpPr>
          <p:cNvPr id="5" name="Rectangle 4">
            <a:extLst>
              <a:ext uri="{FF2B5EF4-FFF2-40B4-BE49-F238E27FC236}">
                <a16:creationId xmlns:a16="http://schemas.microsoft.com/office/drawing/2014/main" id="{08BEF9FE-C73B-4870-BF84-FBC96DD14BC2}"/>
              </a:ext>
            </a:extLst>
          </p:cNvPr>
          <p:cNvSpPr/>
          <p:nvPr/>
        </p:nvSpPr>
        <p:spPr>
          <a:xfrm>
            <a:off x="812614" y="754053"/>
            <a:ext cx="5431102" cy="923330"/>
          </a:xfrm>
          <a:prstGeom prst="rect">
            <a:avLst/>
          </a:prstGeom>
        </p:spPr>
        <p:txBody>
          <a:bodyPr wrap="none">
            <a:spAutoFit/>
          </a:bodyPr>
          <a:lstStyle/>
          <a:p>
            <a:r>
              <a:rPr lang="en-US" sz="5400" dirty="0">
                <a:solidFill>
                  <a:schemeClr val="bg1"/>
                </a:solidFill>
                <a:latin typeface="Cambria" panose="02040503050406030204" pitchFamily="18" charset="0"/>
                <a:ea typeface="Cambria" panose="02040503050406030204" pitchFamily="18" charset="0"/>
              </a:rPr>
              <a:t>FINAL APPROVAL</a:t>
            </a:r>
            <a:endParaRPr lang="en-US" sz="54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1590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CF1615-A5EE-414C-9D7A-3DF00A5E2027}"/>
              </a:ext>
            </a:extLst>
          </p:cNvPr>
          <p:cNvSpPr/>
          <p:nvPr/>
        </p:nvSpPr>
        <p:spPr>
          <a:xfrm>
            <a:off x="4257195" y="757535"/>
            <a:ext cx="3677609"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panose="02040503050406030204" pitchFamily="18" charset="0"/>
                <a:ea typeface="Cambria" panose="02040503050406030204" pitchFamily="18" charset="0"/>
              </a:rPr>
              <a:t>Questions?</a:t>
            </a:r>
          </a:p>
        </p:txBody>
      </p:sp>
      <p:sp>
        <p:nvSpPr>
          <p:cNvPr id="5" name="TextBox 4">
            <a:extLst>
              <a:ext uri="{FF2B5EF4-FFF2-40B4-BE49-F238E27FC236}">
                <a16:creationId xmlns:a16="http://schemas.microsoft.com/office/drawing/2014/main" id="{9A4FB5FA-97F9-4612-80A0-2C528F29F3DA}"/>
              </a:ext>
            </a:extLst>
          </p:cNvPr>
          <p:cNvSpPr txBox="1"/>
          <p:nvPr/>
        </p:nvSpPr>
        <p:spPr>
          <a:xfrm>
            <a:off x="796954" y="2521059"/>
            <a:ext cx="10075178" cy="3170099"/>
          </a:xfrm>
          <a:prstGeom prst="rect">
            <a:avLst/>
          </a:prstGeom>
          <a:noFill/>
        </p:spPr>
        <p:txBody>
          <a:bodyPr wrap="square" rtlCol="0">
            <a:spAutoFit/>
          </a:bodyPr>
          <a:lstStyle/>
          <a:p>
            <a:r>
              <a:rPr lang="en-US" sz="4000" dirty="0">
                <a:solidFill>
                  <a:schemeClr val="bg1"/>
                </a:solidFill>
                <a:latin typeface="Cambria" panose="02040503050406030204" pitchFamily="18" charset="0"/>
                <a:ea typeface="Cambria" panose="02040503050406030204" pitchFamily="18" charset="0"/>
              </a:rPr>
              <a:t>Please contact :</a:t>
            </a:r>
          </a:p>
          <a:p>
            <a:endParaRPr lang="en-US" sz="4000" dirty="0">
              <a:solidFill>
                <a:schemeClr val="bg1"/>
              </a:solidFill>
              <a:latin typeface="Cambria" panose="02040503050406030204" pitchFamily="18" charset="0"/>
              <a:ea typeface="Cambria" panose="02040503050406030204" pitchFamily="18" charset="0"/>
            </a:endParaRPr>
          </a:p>
          <a:p>
            <a:r>
              <a:rPr lang="en-US" sz="4000" dirty="0">
                <a:solidFill>
                  <a:schemeClr val="bg1"/>
                </a:solidFill>
                <a:latin typeface="Cambria" panose="02040503050406030204" pitchFamily="18" charset="0"/>
                <a:ea typeface="Cambria" panose="02040503050406030204" pitchFamily="18" charset="0"/>
              </a:rPr>
              <a:t>Christina Preston</a:t>
            </a:r>
          </a:p>
          <a:p>
            <a:r>
              <a:rPr lang="en-US" sz="4000" dirty="0">
                <a:solidFill>
                  <a:schemeClr val="bg1"/>
                </a:solidFill>
                <a:latin typeface="Cambria" panose="02040503050406030204" pitchFamily="18" charset="0"/>
                <a:ea typeface="Cambria" panose="02040503050406030204" pitchFamily="18" charset="0"/>
              </a:rPr>
              <a:t>CU Student Employment Coordinator</a:t>
            </a:r>
          </a:p>
          <a:p>
            <a:r>
              <a:rPr lang="en-US" sz="4000" dirty="0">
                <a:solidFill>
                  <a:schemeClr val="bg1"/>
                </a:solidFill>
                <a:latin typeface="Cambria" panose="02040503050406030204" pitchFamily="18" charset="0"/>
                <a:ea typeface="Cambria" panose="02040503050406030204" pitchFamily="18" charset="0"/>
                <a:hlinkClick r:id="rId2"/>
              </a:rPr>
              <a:t>workstudy@commonwealthu.edu</a:t>
            </a:r>
            <a:r>
              <a:rPr lang="en-US" sz="4000" dirty="0">
                <a:solidFill>
                  <a:schemeClr val="bg1"/>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91017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B6B6D-191F-4DBA-B84D-A9644FF3875F}"/>
              </a:ext>
            </a:extLst>
          </p:cNvPr>
          <p:cNvSpPr>
            <a:spLocks noGrp="1"/>
          </p:cNvSpPr>
          <p:nvPr>
            <p:ph type="body" sz="half" idx="2"/>
          </p:nvPr>
        </p:nvSpPr>
        <p:spPr/>
        <p:txBody>
          <a:bodyPr>
            <a:normAutofit/>
          </a:bodyPr>
          <a:lstStyle/>
          <a:p>
            <a:r>
              <a:rPr lang="en-US" sz="1800" dirty="0">
                <a:solidFill>
                  <a:schemeClr val="bg1"/>
                </a:solidFill>
                <a:latin typeface="Cambria" panose="02040503050406030204" pitchFamily="18" charset="0"/>
                <a:ea typeface="Cambria" panose="02040503050406030204" pitchFamily="18" charset="0"/>
              </a:rPr>
              <a:t>Click ‘Dashboard’ or ‘Manage </a:t>
            </a:r>
            <a:r>
              <a:rPr lang="en-US" sz="1800" dirty="0" err="1">
                <a:solidFill>
                  <a:schemeClr val="bg1"/>
                </a:solidFill>
                <a:latin typeface="Cambria" panose="02040503050406030204" pitchFamily="18" charset="0"/>
                <a:ea typeface="Cambria" panose="02040503050406030204" pitchFamily="18" charset="0"/>
              </a:rPr>
              <a:t>JobMail</a:t>
            </a:r>
            <a:r>
              <a:rPr lang="en-US" sz="1800" dirty="0">
                <a:solidFill>
                  <a:schemeClr val="bg1"/>
                </a:solidFill>
                <a:latin typeface="Cambria" panose="02040503050406030204" pitchFamily="18" charset="0"/>
                <a:ea typeface="Cambria" panose="02040503050406030204" pitchFamily="18" charset="0"/>
              </a:rPr>
              <a:t>’ link on the Applicants &amp; Employees home page. </a:t>
            </a:r>
          </a:p>
        </p:txBody>
      </p:sp>
      <p:sp>
        <p:nvSpPr>
          <p:cNvPr id="5" name="Rectangle 4">
            <a:extLst>
              <a:ext uri="{FF2B5EF4-FFF2-40B4-BE49-F238E27FC236}">
                <a16:creationId xmlns:a16="http://schemas.microsoft.com/office/drawing/2014/main" id="{5409C506-C2F9-42AF-A476-85EF5C0B4946}"/>
              </a:ext>
            </a:extLst>
          </p:cNvPr>
          <p:cNvSpPr/>
          <p:nvPr/>
        </p:nvSpPr>
        <p:spPr>
          <a:xfrm>
            <a:off x="1229184" y="2505670"/>
            <a:ext cx="2473882"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panose="02040503050406030204" pitchFamily="18" charset="0"/>
                <a:ea typeface="Cambria" panose="02040503050406030204" pitchFamily="18" charset="0"/>
              </a:rPr>
              <a:t>Step 1: </a:t>
            </a:r>
          </a:p>
        </p:txBody>
      </p:sp>
      <p:pic>
        <p:nvPicPr>
          <p:cNvPr id="16" name="Picture Placeholder 15">
            <a:extLst>
              <a:ext uri="{FF2B5EF4-FFF2-40B4-BE49-F238E27FC236}">
                <a16:creationId xmlns:a16="http://schemas.microsoft.com/office/drawing/2014/main" id="{0417E5A6-B1C9-4747-A966-F5C7F913B64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1717" t="-30541" r="-3021" b="-5419"/>
          <a:stretch/>
        </p:blipFill>
        <p:spPr>
          <a:xfrm>
            <a:off x="-91517" y="322618"/>
            <a:ext cx="12375034" cy="5499041"/>
          </a:xfrm>
        </p:spPr>
      </p:pic>
      <p:cxnSp>
        <p:nvCxnSpPr>
          <p:cNvPr id="21" name="Straight Arrow Connector 20">
            <a:extLst>
              <a:ext uri="{FF2B5EF4-FFF2-40B4-BE49-F238E27FC236}">
                <a16:creationId xmlns:a16="http://schemas.microsoft.com/office/drawing/2014/main" id="{1FEF41D8-25DB-402A-A24C-C8AB4C124E52}"/>
              </a:ext>
            </a:extLst>
          </p:cNvPr>
          <p:cNvCxnSpPr>
            <a:cxnSpLocks/>
          </p:cNvCxnSpPr>
          <p:nvPr/>
        </p:nvCxnSpPr>
        <p:spPr>
          <a:xfrm flipH="1">
            <a:off x="6758417" y="3180224"/>
            <a:ext cx="533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82A0EB-7139-4F80-9B29-B1BBB1EE903C}"/>
              </a:ext>
            </a:extLst>
          </p:cNvPr>
          <p:cNvCxnSpPr>
            <a:cxnSpLocks/>
          </p:cNvCxnSpPr>
          <p:nvPr/>
        </p:nvCxnSpPr>
        <p:spPr>
          <a:xfrm flipH="1">
            <a:off x="6851471" y="4433843"/>
            <a:ext cx="533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55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9FC7DC3-CDAC-4059-AFEB-022CB000080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4" t="360" r="-1" b="358"/>
          <a:stretch/>
        </p:blipFill>
        <p:spPr>
          <a:xfrm>
            <a:off x="6451600" y="2082800"/>
            <a:ext cx="5198262" cy="3505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1358086C-4BC4-4382-9669-8D9A28651D97}"/>
              </a:ext>
            </a:extLst>
          </p:cNvPr>
          <p:cNvSpPr>
            <a:spLocks noGrp="1"/>
          </p:cNvSpPr>
          <p:nvPr>
            <p:ph type="body" sz="half" idx="2"/>
          </p:nvPr>
        </p:nvSpPr>
        <p:spPr>
          <a:xfrm>
            <a:off x="1154954" y="3835400"/>
            <a:ext cx="3859212" cy="1371600"/>
          </a:xfrm>
        </p:spPr>
        <p:txBody>
          <a:bodyPr>
            <a:normAutofit/>
          </a:bodyPr>
          <a:lstStyle/>
          <a:p>
            <a:r>
              <a:rPr lang="en-US" sz="1800" dirty="0">
                <a:solidFill>
                  <a:schemeClr val="bg1"/>
                </a:solidFill>
                <a:latin typeface="Cambria" panose="02040503050406030204" pitchFamily="18" charset="0"/>
                <a:ea typeface="Cambria" panose="02040503050406030204" pitchFamily="18" charset="0"/>
              </a:rPr>
              <a:t>Login utilizing your ‘SSO ID’ and ‘Password’</a:t>
            </a:r>
          </a:p>
        </p:txBody>
      </p:sp>
      <p:sp>
        <p:nvSpPr>
          <p:cNvPr id="5" name="Rectangle 4">
            <a:extLst>
              <a:ext uri="{FF2B5EF4-FFF2-40B4-BE49-F238E27FC236}">
                <a16:creationId xmlns:a16="http://schemas.microsoft.com/office/drawing/2014/main" id="{516516A1-13AD-4372-AACF-D08C39FABC5B}"/>
              </a:ext>
            </a:extLst>
          </p:cNvPr>
          <p:cNvSpPr/>
          <p:nvPr/>
        </p:nvSpPr>
        <p:spPr>
          <a:xfrm>
            <a:off x="338937" y="1718608"/>
            <a:ext cx="5491247" cy="1815882"/>
          </a:xfrm>
          <a:prstGeom prst="rect">
            <a:avLst/>
          </a:prstGeom>
          <a:noFill/>
        </p:spPr>
        <p:txBody>
          <a:bodyPr wrap="squar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panose="02040503050406030204" pitchFamily="18" charset="0"/>
                <a:ea typeface="Cambria" panose="02040503050406030204" pitchFamily="18" charset="0"/>
              </a:rPr>
              <a:t>Step 2: </a:t>
            </a:r>
            <a:b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panose="02040503050406030204" pitchFamily="18" charset="0"/>
                <a:ea typeface="Cambria" panose="02040503050406030204" pitchFamily="18" charset="0"/>
              </a:rPr>
            </a:b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panose="02040503050406030204" pitchFamily="18" charset="0"/>
                <a:ea typeface="Cambria" panose="02040503050406030204" pitchFamily="18" charset="0"/>
              </a:rPr>
              <a:t>Student Employee Login to </a:t>
            </a:r>
            <a:r>
              <a:rPr lang="en-US" sz="36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panose="02040503050406030204" pitchFamily="18" charset="0"/>
                <a:ea typeface="Cambria" panose="02040503050406030204" pitchFamily="18" charset="0"/>
              </a:rPr>
              <a:t>JobX</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707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udent Employment Home - Google Chrome">
            <a:extLst>
              <a:ext uri="{FF2B5EF4-FFF2-40B4-BE49-F238E27FC236}">
                <a16:creationId xmlns:a16="http://schemas.microsoft.com/office/drawing/2014/main" id="{AAE71D9D-C90B-4948-AF99-6CE1F6D2C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2440124"/>
            <a:ext cx="5321300" cy="3960676"/>
          </a:xfrm>
          <a:prstGeom prst="rect">
            <a:avLst/>
          </a:prstGeom>
        </p:spPr>
      </p:pic>
      <p:cxnSp>
        <p:nvCxnSpPr>
          <p:cNvPr id="7" name="Straight Arrow Connector 6">
            <a:extLst>
              <a:ext uri="{FF2B5EF4-FFF2-40B4-BE49-F238E27FC236}">
                <a16:creationId xmlns:a16="http://schemas.microsoft.com/office/drawing/2014/main" id="{99F39BF5-E3DA-450E-8520-A69AA44ECF51}"/>
              </a:ext>
            </a:extLst>
          </p:cNvPr>
          <p:cNvCxnSpPr>
            <a:cxnSpLocks/>
          </p:cNvCxnSpPr>
          <p:nvPr/>
        </p:nvCxnSpPr>
        <p:spPr>
          <a:xfrm flipH="1">
            <a:off x="2514600" y="2971800"/>
            <a:ext cx="342900" cy="165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C440E4-A1C3-40F7-93F8-F6F4402AE317}"/>
              </a:ext>
            </a:extLst>
          </p:cNvPr>
          <p:cNvSpPr txBox="1"/>
          <p:nvPr/>
        </p:nvSpPr>
        <p:spPr>
          <a:xfrm>
            <a:off x="6629400" y="3474312"/>
            <a:ext cx="5321300" cy="707886"/>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Click the ‘Help’ menu after you login and select ‘Online Help’. </a:t>
            </a:r>
          </a:p>
        </p:txBody>
      </p:sp>
      <p:sp>
        <p:nvSpPr>
          <p:cNvPr id="2" name="Rectangle 1">
            <a:extLst>
              <a:ext uri="{FF2B5EF4-FFF2-40B4-BE49-F238E27FC236}">
                <a16:creationId xmlns:a16="http://schemas.microsoft.com/office/drawing/2014/main" id="{94444FAF-C009-4CB3-B08A-C5220FAAA244}"/>
              </a:ext>
            </a:extLst>
          </p:cNvPr>
          <p:cNvSpPr/>
          <p:nvPr/>
        </p:nvSpPr>
        <p:spPr>
          <a:xfrm>
            <a:off x="1493122" y="919424"/>
            <a:ext cx="4431023" cy="923330"/>
          </a:xfrm>
          <a:prstGeom prst="rect">
            <a:avLst/>
          </a:prstGeom>
        </p:spPr>
        <p:txBody>
          <a:bodyPr wrap="square">
            <a:spAutoFit/>
          </a:bodyPr>
          <a:lstStyle/>
          <a:p>
            <a:pPr algn="ctr"/>
            <a:r>
              <a:rPr lang="en-US" sz="5400" dirty="0">
                <a:solidFill>
                  <a:schemeClr val="bg1"/>
                </a:solidFill>
                <a:latin typeface="Cambria" panose="02040503050406030204" pitchFamily="18" charset="0"/>
                <a:ea typeface="Cambria" panose="02040503050406030204" pitchFamily="18" charset="0"/>
              </a:rPr>
              <a:t>ONLINE HELP</a:t>
            </a:r>
            <a:endParaRPr lang="en-US" sz="54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1223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F30B7A-E826-422F-9FA5-B6D3DA832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212" y="2349501"/>
            <a:ext cx="10189688" cy="3060700"/>
          </a:xfrm>
          <a:prstGeom prst="rect">
            <a:avLst/>
          </a:prstGeom>
        </p:spPr>
      </p:pic>
      <p:sp>
        <p:nvSpPr>
          <p:cNvPr id="8" name="TextBox 7">
            <a:extLst>
              <a:ext uri="{FF2B5EF4-FFF2-40B4-BE49-F238E27FC236}">
                <a16:creationId xmlns:a16="http://schemas.microsoft.com/office/drawing/2014/main" id="{18FC2CBA-68E3-4E16-92A8-E6DE4F0477B2}"/>
              </a:ext>
            </a:extLst>
          </p:cNvPr>
          <p:cNvSpPr txBox="1"/>
          <p:nvPr/>
        </p:nvSpPr>
        <p:spPr>
          <a:xfrm>
            <a:off x="948211" y="5410201"/>
            <a:ext cx="9821389"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Online guides are available based on your login role.</a:t>
            </a: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Employee/Students can only see Online Help for Employees/Students.</a:t>
            </a:r>
          </a:p>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You have the ability to search by keyword or topics in the search field. </a:t>
            </a:r>
          </a:p>
        </p:txBody>
      </p:sp>
      <p:cxnSp>
        <p:nvCxnSpPr>
          <p:cNvPr id="10" name="Straight Arrow Connector 9">
            <a:extLst>
              <a:ext uri="{FF2B5EF4-FFF2-40B4-BE49-F238E27FC236}">
                <a16:creationId xmlns:a16="http://schemas.microsoft.com/office/drawing/2014/main" id="{83CA1924-DB44-4D68-AED1-5022A3BA2EB9}"/>
              </a:ext>
            </a:extLst>
          </p:cNvPr>
          <p:cNvCxnSpPr>
            <a:cxnSpLocks/>
          </p:cNvCxnSpPr>
          <p:nvPr/>
        </p:nvCxnSpPr>
        <p:spPr>
          <a:xfrm flipH="1">
            <a:off x="10318750" y="2476500"/>
            <a:ext cx="647700" cy="2921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A259569-5447-459D-93A5-DEE8A1F8E3AB}"/>
              </a:ext>
            </a:extLst>
          </p:cNvPr>
          <p:cNvCxnSpPr>
            <a:cxnSpLocks/>
          </p:cNvCxnSpPr>
          <p:nvPr/>
        </p:nvCxnSpPr>
        <p:spPr>
          <a:xfrm flipH="1">
            <a:off x="10388600" y="3679828"/>
            <a:ext cx="577850" cy="320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FF2584A-02E3-466D-9E0F-98C3E4181114}"/>
              </a:ext>
            </a:extLst>
          </p:cNvPr>
          <p:cNvSpPr/>
          <p:nvPr/>
        </p:nvSpPr>
        <p:spPr>
          <a:xfrm>
            <a:off x="1073676" y="721322"/>
            <a:ext cx="4363695" cy="923330"/>
          </a:xfrm>
          <a:prstGeom prst="rect">
            <a:avLst/>
          </a:prstGeom>
        </p:spPr>
        <p:txBody>
          <a:bodyPr wrap="none">
            <a:spAutoFit/>
          </a:bodyPr>
          <a:lstStyle/>
          <a:p>
            <a:pPr algn="ctr"/>
            <a:r>
              <a:rPr lang="en-US" sz="5400" dirty="0">
                <a:solidFill>
                  <a:schemeClr val="bg1"/>
                </a:solidFill>
                <a:latin typeface="Cambria" panose="02040503050406030204" pitchFamily="18" charset="0"/>
                <a:ea typeface="Cambria" panose="02040503050406030204" pitchFamily="18" charset="0"/>
              </a:rPr>
              <a:t>ONLINE HELP</a:t>
            </a:r>
            <a:endParaRPr lang="en-US" sz="54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06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E463D5-2C8B-4E0D-BFEF-D562FC8F9A7A}"/>
              </a:ext>
            </a:extLst>
          </p:cNvPr>
          <p:cNvSpPr txBox="1"/>
          <p:nvPr/>
        </p:nvSpPr>
        <p:spPr>
          <a:xfrm>
            <a:off x="1154954" y="2832100"/>
            <a:ext cx="494104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err="1">
                <a:latin typeface="Cambria" panose="02040503050406030204" pitchFamily="18" charset="0"/>
                <a:ea typeface="Cambria" panose="02040503050406030204" pitchFamily="18" charset="0"/>
              </a:rPr>
              <a:t>JobMail</a:t>
            </a:r>
            <a:r>
              <a:rPr lang="en-US" dirty="0">
                <a:latin typeface="Cambria" panose="02040503050406030204" pitchFamily="18" charset="0"/>
                <a:ea typeface="Cambria" panose="02040503050406030204" pitchFamily="18" charset="0"/>
              </a:rPr>
              <a:t> notifies you about potential job matches based on your interests.</a:t>
            </a:r>
          </a:p>
          <a:p>
            <a:endParaRPr lang="en-US" dirty="0"/>
          </a:p>
        </p:txBody>
      </p:sp>
      <p:sp>
        <p:nvSpPr>
          <p:cNvPr id="4" name="Rectangle 3">
            <a:extLst>
              <a:ext uri="{FF2B5EF4-FFF2-40B4-BE49-F238E27FC236}">
                <a16:creationId xmlns:a16="http://schemas.microsoft.com/office/drawing/2014/main" id="{2543298D-3A28-48AC-98DC-DDA53C63B579}"/>
              </a:ext>
            </a:extLst>
          </p:cNvPr>
          <p:cNvSpPr/>
          <p:nvPr/>
        </p:nvSpPr>
        <p:spPr>
          <a:xfrm>
            <a:off x="4480351" y="850495"/>
            <a:ext cx="184731" cy="1754326"/>
          </a:xfrm>
          <a:prstGeom prst="rect">
            <a:avLst/>
          </a:prstGeom>
          <a:noFill/>
        </p:spPr>
        <p:txBody>
          <a:bodyPr wrap="none" lIns="91440" tIns="45720" rIns="91440" bIns="45720">
            <a:spAutoFit/>
          </a:bodyPr>
          <a:lstStyle/>
          <a:p>
            <a:pPr algn="ctr"/>
            <a:endParaRPr lang="en-US" sz="54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TextBox 5">
            <a:extLst>
              <a:ext uri="{FF2B5EF4-FFF2-40B4-BE49-F238E27FC236}">
                <a16:creationId xmlns:a16="http://schemas.microsoft.com/office/drawing/2014/main" id="{C392A80D-B4A5-4F56-9E50-D78E41A3716E}"/>
              </a:ext>
            </a:extLst>
          </p:cNvPr>
          <p:cNvSpPr txBox="1"/>
          <p:nvPr/>
        </p:nvSpPr>
        <p:spPr>
          <a:xfrm>
            <a:off x="6096000" y="2832100"/>
            <a:ext cx="4839446"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Must complete a </a:t>
            </a:r>
            <a:r>
              <a:rPr lang="en-US" dirty="0" err="1">
                <a:latin typeface="Cambria" panose="02040503050406030204" pitchFamily="18" charset="0"/>
                <a:ea typeface="Cambria" panose="02040503050406030204" pitchFamily="18" charset="0"/>
              </a:rPr>
              <a:t>JobMail</a:t>
            </a:r>
            <a:r>
              <a:rPr lang="en-US" dirty="0">
                <a:latin typeface="Cambria" panose="02040503050406030204" pitchFamily="18" charset="0"/>
                <a:ea typeface="Cambria" panose="02040503050406030204" pitchFamily="18" charset="0"/>
              </a:rPr>
              <a:t> Subscription to receive notifications.</a:t>
            </a:r>
          </a:p>
        </p:txBody>
      </p:sp>
      <p:sp>
        <p:nvSpPr>
          <p:cNvPr id="7" name="TextBox 6">
            <a:extLst>
              <a:ext uri="{FF2B5EF4-FFF2-40B4-BE49-F238E27FC236}">
                <a16:creationId xmlns:a16="http://schemas.microsoft.com/office/drawing/2014/main" id="{C419B8A0-347A-4E59-8097-E5ACED65DFE2}"/>
              </a:ext>
            </a:extLst>
          </p:cNvPr>
          <p:cNvSpPr txBox="1"/>
          <p:nvPr/>
        </p:nvSpPr>
        <p:spPr>
          <a:xfrm>
            <a:off x="1154954" y="4032429"/>
            <a:ext cx="494104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After </a:t>
            </a:r>
            <a:r>
              <a:rPr lang="en-US" dirty="0" err="1">
                <a:latin typeface="Cambria" panose="02040503050406030204" pitchFamily="18" charset="0"/>
                <a:ea typeface="Cambria" panose="02040503050406030204" pitchFamily="18" charset="0"/>
              </a:rPr>
              <a:t>JobMail</a:t>
            </a:r>
            <a:r>
              <a:rPr lang="en-US" dirty="0">
                <a:latin typeface="Cambria" panose="02040503050406030204" pitchFamily="18" charset="0"/>
                <a:ea typeface="Cambria" panose="02040503050406030204" pitchFamily="18" charset="0"/>
              </a:rPr>
              <a:t> setup you will receive notifications on new job listings that interest you. </a:t>
            </a:r>
          </a:p>
        </p:txBody>
      </p:sp>
      <p:sp>
        <p:nvSpPr>
          <p:cNvPr id="8" name="TextBox 7">
            <a:extLst>
              <a:ext uri="{FF2B5EF4-FFF2-40B4-BE49-F238E27FC236}">
                <a16:creationId xmlns:a16="http://schemas.microsoft.com/office/drawing/2014/main" id="{3876C3A4-197A-46B7-8165-CDC2E598440A}"/>
              </a:ext>
            </a:extLst>
          </p:cNvPr>
          <p:cNvSpPr txBox="1"/>
          <p:nvPr/>
        </p:nvSpPr>
        <p:spPr>
          <a:xfrm>
            <a:off x="6096000" y="4032429"/>
            <a:ext cx="4839446"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The email will provide all details about the job to assist you in identifying a great job opportunity. </a:t>
            </a:r>
          </a:p>
          <a:p>
            <a:endParaRPr lang="en-US" dirty="0"/>
          </a:p>
        </p:txBody>
      </p:sp>
      <p:sp>
        <p:nvSpPr>
          <p:cNvPr id="2" name="Rectangle 1">
            <a:extLst>
              <a:ext uri="{FF2B5EF4-FFF2-40B4-BE49-F238E27FC236}">
                <a16:creationId xmlns:a16="http://schemas.microsoft.com/office/drawing/2014/main" id="{2DA55EF3-F20C-4AC0-88E8-81504C1D3879}"/>
              </a:ext>
            </a:extLst>
          </p:cNvPr>
          <p:cNvSpPr/>
          <p:nvPr/>
        </p:nvSpPr>
        <p:spPr>
          <a:xfrm>
            <a:off x="826398" y="701912"/>
            <a:ext cx="7870130" cy="923330"/>
          </a:xfrm>
          <a:prstGeom prst="rect">
            <a:avLst/>
          </a:prstGeom>
        </p:spPr>
        <p:txBody>
          <a:bodyPr wrap="square">
            <a:spAutoFit/>
          </a:bodyPr>
          <a:lstStyle/>
          <a:p>
            <a:pPr algn="ctr"/>
            <a:r>
              <a:rPr lang="en-US" sz="5400" dirty="0">
                <a:solidFill>
                  <a:schemeClr val="bg1"/>
                </a:solidFill>
                <a:latin typeface="Cambria" panose="02040503050406030204" pitchFamily="18" charset="0"/>
                <a:ea typeface="Cambria" panose="02040503050406030204" pitchFamily="18" charset="0"/>
              </a:rPr>
              <a:t>JOBMAIL- WHAT IS IT?</a:t>
            </a:r>
            <a:endParaRPr lang="en-US" sz="5400" b="1" dirty="0">
              <a:ln w="13462">
                <a:solidFill>
                  <a:schemeClr val="bg1"/>
                </a:solidFill>
                <a:prstDash val="solid"/>
              </a:ln>
              <a:solidFill>
                <a:schemeClr val="bg1"/>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8649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CD73-8546-4CE7-9B01-0AE21B720A10}"/>
              </a:ext>
            </a:extLst>
          </p:cNvPr>
          <p:cNvSpPr>
            <a:spLocks noGrp="1"/>
          </p:cNvSpPr>
          <p:nvPr>
            <p:ph type="title"/>
          </p:nvPr>
        </p:nvSpPr>
        <p:spPr>
          <a:xfrm>
            <a:off x="1153907" y="1693332"/>
            <a:ext cx="3646693" cy="1735668"/>
          </a:xfrm>
        </p:spPr>
        <p:txBody>
          <a:bodyPr>
            <a:normAutofit fontScale="90000"/>
          </a:bodyPr>
          <a:lstStyle/>
          <a:p>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panose="02040503050406030204" pitchFamily="18" charset="0"/>
                <a:ea typeface="Cambria" panose="02040503050406030204" pitchFamily="18" charset="0"/>
              </a:rPr>
              <a:t>How to Access </a:t>
            </a:r>
            <a:r>
              <a:rPr lang="en-US"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panose="02040503050406030204" pitchFamily="18" charset="0"/>
                <a:ea typeface="Cambria" panose="02040503050406030204" pitchFamily="18" charset="0"/>
              </a:rPr>
              <a:t>JobMail</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panose="02040503050406030204" pitchFamily="18" charset="0"/>
                <a:ea typeface="Cambria" panose="02040503050406030204" pitchFamily="18" charset="0"/>
              </a:rPr>
              <a:t>:</a:t>
            </a:r>
            <a:b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pic>
        <p:nvPicPr>
          <p:cNvPr id="6" name="Picture Placeholder 5">
            <a:extLst>
              <a:ext uri="{FF2B5EF4-FFF2-40B4-BE49-F238E27FC236}">
                <a16:creationId xmlns:a16="http://schemas.microsoft.com/office/drawing/2014/main" id="{38651F82-477B-43BB-8862-A2F3AF178E7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88" t="302" r="221"/>
          <a:stretch/>
        </p:blipFill>
        <p:spPr>
          <a:xfrm>
            <a:off x="6223000" y="1693332"/>
            <a:ext cx="5765800" cy="4203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54444414-C0FA-48B9-94E9-04B04C9345D7}"/>
              </a:ext>
            </a:extLst>
          </p:cNvPr>
          <p:cNvSpPr>
            <a:spLocks noGrp="1"/>
          </p:cNvSpPr>
          <p:nvPr>
            <p:ph type="body" sz="half" idx="2"/>
          </p:nvPr>
        </p:nvSpPr>
        <p:spPr/>
        <p:txBody>
          <a:bodyPr>
            <a:normAutofit/>
          </a:bodyPr>
          <a:lstStyle/>
          <a:p>
            <a:r>
              <a:rPr lang="en-US" sz="1800" dirty="0">
                <a:solidFill>
                  <a:schemeClr val="bg1"/>
                </a:solidFill>
                <a:latin typeface="Cambria" panose="02040503050406030204" pitchFamily="18" charset="0"/>
                <a:ea typeface="Cambria" panose="02040503050406030204" pitchFamily="18" charset="0"/>
              </a:rPr>
              <a:t>Step 1: Click ‘Dashboard’ or ‘Manage </a:t>
            </a:r>
            <a:r>
              <a:rPr lang="en-US" sz="1800" dirty="0" err="1">
                <a:solidFill>
                  <a:schemeClr val="bg1"/>
                </a:solidFill>
                <a:latin typeface="Cambria" panose="02040503050406030204" pitchFamily="18" charset="0"/>
                <a:ea typeface="Cambria" panose="02040503050406030204" pitchFamily="18" charset="0"/>
              </a:rPr>
              <a:t>JobMail</a:t>
            </a:r>
            <a:r>
              <a:rPr lang="en-US" sz="1800" dirty="0">
                <a:solidFill>
                  <a:schemeClr val="bg1"/>
                </a:solidFill>
                <a:latin typeface="Cambria" panose="02040503050406030204" pitchFamily="18" charset="0"/>
                <a:ea typeface="Cambria" panose="02040503050406030204" pitchFamily="18" charset="0"/>
              </a:rPr>
              <a:t>’ link in the Applicants &amp; Employees home page. </a:t>
            </a:r>
          </a:p>
        </p:txBody>
      </p:sp>
      <p:cxnSp>
        <p:nvCxnSpPr>
          <p:cNvPr id="10" name="Straight Arrow Connector 9">
            <a:extLst>
              <a:ext uri="{FF2B5EF4-FFF2-40B4-BE49-F238E27FC236}">
                <a16:creationId xmlns:a16="http://schemas.microsoft.com/office/drawing/2014/main" id="{2AFC9595-9A71-444C-8E50-D794DB8D2930}"/>
              </a:ext>
            </a:extLst>
          </p:cNvPr>
          <p:cNvCxnSpPr/>
          <p:nvPr/>
        </p:nvCxnSpPr>
        <p:spPr>
          <a:xfrm flipH="1">
            <a:off x="7016750" y="4673600"/>
            <a:ext cx="6731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A94A0E8-4F88-4FB9-A447-B801E17F22F5}"/>
              </a:ext>
            </a:extLst>
          </p:cNvPr>
          <p:cNvCxnSpPr/>
          <p:nvPr/>
        </p:nvCxnSpPr>
        <p:spPr>
          <a:xfrm flipH="1">
            <a:off x="6775450" y="3340100"/>
            <a:ext cx="7747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860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2">
      <a:dk1>
        <a:sysClr val="windowText" lastClr="000000"/>
      </a:dk1>
      <a:lt1>
        <a:sysClr val="window" lastClr="FFFFFF"/>
      </a:lt1>
      <a:dk2>
        <a:srgbClr val="454551"/>
      </a:dk2>
      <a:lt2>
        <a:srgbClr val="D8D9DC"/>
      </a:lt2>
      <a:accent1>
        <a:srgbClr val="C00000"/>
      </a:accent1>
      <a:accent2>
        <a:srgbClr val="C00000"/>
      </a:accent2>
      <a:accent3>
        <a:srgbClr val="C00000"/>
      </a:accent3>
      <a:accent4>
        <a:srgbClr val="C00000"/>
      </a:accent4>
      <a:accent5>
        <a:srgbClr val="C00000"/>
      </a:accent5>
      <a:accent6>
        <a:srgbClr val="C00000"/>
      </a:accent6>
      <a:hlink>
        <a:srgbClr val="BF0000"/>
      </a:hlink>
      <a:folHlink>
        <a:srgbClr val="FF6566"/>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e38fb96-4cab-4fdb-9fc6-87277a0abc6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8D769469FE004AB7AE3F5DBE7E06F0" ma:contentTypeVersion="8" ma:contentTypeDescription="Create a new document." ma:contentTypeScope="" ma:versionID="2b31d54649f05ccbca550eafd6aa053b">
  <xsd:schema xmlns:xsd="http://www.w3.org/2001/XMLSchema" xmlns:xs="http://www.w3.org/2001/XMLSchema" xmlns:p="http://schemas.microsoft.com/office/2006/metadata/properties" xmlns:ns3="9e38fb96-4cab-4fdb-9fc6-87277a0abc6c" xmlns:ns4="808bafcc-d80d-4cec-b4b2-754f6e1b6cc3" targetNamespace="http://schemas.microsoft.com/office/2006/metadata/properties" ma:root="true" ma:fieldsID="84a7ae0d75bc6abc4482b876fd53549c" ns3:_="" ns4:_="">
    <xsd:import namespace="9e38fb96-4cab-4fdb-9fc6-87277a0abc6c"/>
    <xsd:import namespace="808bafcc-d80d-4cec-b4b2-754f6e1b6cc3"/>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38fb96-4cab-4fdb-9fc6-87277a0abc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bafcc-d80d-4cec-b4b2-754f6e1b6cc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0DCDCE-DBD9-4A16-B529-CC003825E27D}">
  <ds:schemaRefs>
    <ds:schemaRef ds:uri="9e38fb96-4cab-4fdb-9fc6-87277a0abc6c"/>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808bafcc-d80d-4cec-b4b2-754f6e1b6cc3"/>
    <ds:schemaRef ds:uri="http://purl.org/dc/terms/"/>
  </ds:schemaRefs>
</ds:datastoreItem>
</file>

<file path=customXml/itemProps2.xml><?xml version="1.0" encoding="utf-8"?>
<ds:datastoreItem xmlns:ds="http://schemas.openxmlformats.org/officeDocument/2006/customXml" ds:itemID="{CF72955E-56CA-49F7-A9DD-97BE8BE24E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38fb96-4cab-4fdb-9fc6-87277a0abc6c"/>
    <ds:schemaRef ds:uri="808bafcc-d80d-4cec-b4b2-754f6e1b6c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42B5DE-5855-4893-8B88-8CF992D394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10798</TotalTime>
  <Words>1685</Words>
  <Application>Microsoft Office PowerPoint</Application>
  <PresentationFormat>Widescreen</PresentationFormat>
  <Paragraphs>144</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Cambria</vt:lpstr>
      <vt:lpstr>Century Gothic</vt:lpstr>
      <vt:lpstr>Wingdings</vt:lpstr>
      <vt:lpstr>Wingdings 3</vt:lpstr>
      <vt:lpstr>Ion Boardroom</vt:lpstr>
      <vt:lpstr>STUDENT EMPLOYEE       JOBX TRAINING</vt:lpstr>
      <vt:lpstr>PowerPoint Presentation</vt:lpstr>
      <vt:lpstr>Login to JobX:</vt:lpstr>
      <vt:lpstr>PowerPoint Presentation</vt:lpstr>
      <vt:lpstr>PowerPoint Presentation</vt:lpstr>
      <vt:lpstr>PowerPoint Presentation</vt:lpstr>
      <vt:lpstr>PowerPoint Presentation</vt:lpstr>
      <vt:lpstr>PowerPoint Presentation</vt:lpstr>
      <vt:lpstr>How to Access JobMail: </vt:lpstr>
      <vt:lpstr>PowerPoint Presentation</vt:lpstr>
      <vt:lpstr>PowerPoint Presentation</vt:lpstr>
      <vt:lpstr>PowerPoint Presentation</vt:lpstr>
      <vt:lpstr>CONFIRGURE  YOUR JOBMAIL SUBSCRIPTION</vt:lpstr>
      <vt:lpstr>Find a Job…</vt:lpstr>
      <vt:lpstr>PowerPoint Presentation</vt:lpstr>
      <vt:lpstr>PowerPoint Presentation</vt:lpstr>
      <vt:lpstr>Apply for a Job…</vt:lpstr>
      <vt:lpstr>PowerPoint Presentation</vt:lpstr>
      <vt:lpstr>PowerPoint Presentation</vt:lpstr>
      <vt:lpstr>PowerPoint Presentation</vt:lpstr>
      <vt:lpstr>PowerPoint Presentation</vt:lpstr>
      <vt:lpstr>My Dashboard…</vt:lpstr>
      <vt:lpstr>PowerPoint Presentation</vt:lpstr>
      <vt:lpstr>PowerPoint Presentation</vt:lpstr>
      <vt:lpstr>PowerPoint Presentation</vt:lpstr>
      <vt:lpstr>PowerPoint Presentation</vt:lpstr>
      <vt:lpstr>Selected for Hire…</vt:lpstr>
      <vt:lpstr>NEXT STEP: SELECTED FOR HIRE:</vt:lpstr>
      <vt:lpstr>PowerPoint Presentation</vt:lpstr>
      <vt:lpstr>PowerPoint Presentation</vt:lpstr>
      <vt:lpstr>PowerPoint Presentation</vt:lpstr>
      <vt:lpstr>PowerPoint Presentation</vt:lpstr>
      <vt:lpstr>PowerPoint Presentation</vt:lpstr>
      <vt:lpstr>PowerPoint Presentation</vt:lpstr>
      <vt:lpstr>Hired…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Employee Training</dc:title>
  <dc:creator>Preston, Hannah N.</dc:creator>
  <cp:lastModifiedBy>Preston, Christina</cp:lastModifiedBy>
  <cp:revision>45</cp:revision>
  <dcterms:created xsi:type="dcterms:W3CDTF">2024-05-23T14:16:41Z</dcterms:created>
  <dcterms:modified xsi:type="dcterms:W3CDTF">2024-06-05T19:33:35Z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0x010100F18D769469FE004AB7AE3F5DBE7E06F0</vt:lpwstr>
  </property>
</Properties>
</file>